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3.xml" ContentType="application/vnd.openxmlformats-officedocument.presentationml.comments+xml"/>
  <Override PartName="/ppt/notesSlides/notesSlide17.xml" ContentType="application/vnd.openxmlformats-officedocument.presentationml.notesSlide+xml"/>
  <Override PartName="/ppt/comments/comment4.xml" ContentType="application/vnd.openxmlformats-officedocument.presentationml.comments+xml"/>
  <Override PartName="/ppt/notesSlides/notesSlide18.xml" ContentType="application/vnd.openxmlformats-officedocument.presentationml.notesSlide+xml"/>
  <Override PartName="/ppt/comments/comment5.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6.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7.xml" ContentType="application/vnd.openxmlformats-officedocument.presentationml.comments+xml"/>
  <Override PartName="/ppt/notesSlides/notesSlide29.xml" ContentType="application/vnd.openxmlformats-officedocument.presentationml.notesSlide+xml"/>
  <Override PartName="/ppt/comments/comment8.xml" ContentType="application/vnd.openxmlformats-officedocument.presentationml.comments+xml"/>
  <Override PartName="/ppt/notesSlides/notesSlide30.xml" ContentType="application/vnd.openxmlformats-officedocument.presentationml.notesSlide+xml"/>
  <Override PartName="/ppt/comments/comment9.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8" r:id="rId3"/>
    <p:sldId id="261" r:id="rId4"/>
    <p:sldId id="260" r:id="rId5"/>
    <p:sldId id="259" r:id="rId6"/>
    <p:sldId id="262" r:id="rId7"/>
    <p:sldId id="263" r:id="rId8"/>
    <p:sldId id="264" r:id="rId9"/>
    <p:sldId id="265" r:id="rId10"/>
    <p:sldId id="272" r:id="rId11"/>
    <p:sldId id="271" r:id="rId12"/>
    <p:sldId id="266" r:id="rId13"/>
    <p:sldId id="273" r:id="rId14"/>
    <p:sldId id="267" r:id="rId15"/>
    <p:sldId id="257" r:id="rId16"/>
    <p:sldId id="270"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68" r:id="rId32"/>
    <p:sldId id="290" r:id="rId33"/>
    <p:sldId id="288" r:id="rId34"/>
    <p:sldId id="289" r:id="rId35"/>
    <p:sldId id="26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y Lisle" initials="TL" lastIdx="5" clrIdx="0">
    <p:extLst>
      <p:ext uri="{19B8F6BF-5375-455C-9EA6-DF929625EA0E}">
        <p15:presenceInfo xmlns:p15="http://schemas.microsoft.com/office/powerpoint/2012/main" userId="S-1-5-21-1417001333-839522115-1801674531-52195" providerId="AD"/>
      </p:ext>
    </p:extLst>
  </p:cmAuthor>
  <p:cmAuthor id="2" name="Susan Hrisos" initials="SH" lastIdx="13" clrIdx="1">
    <p:extLst>
      <p:ext uri="{19B8F6BF-5375-455C-9EA6-DF929625EA0E}">
        <p15:presenceInfo xmlns:p15="http://schemas.microsoft.com/office/powerpoint/2012/main" userId="S-1-5-21-1417001333-839522115-1801674531-896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72791" autoAdjust="0"/>
  </p:normalViewPr>
  <p:slideViewPr>
    <p:cSldViewPr snapToGrid="0">
      <p:cViewPr varScale="1">
        <p:scale>
          <a:sx n="115" d="100"/>
          <a:sy n="115" d="100"/>
        </p:scale>
        <p:origin x="372" y="108"/>
      </p:cViewPr>
      <p:guideLst/>
    </p:cSldViewPr>
  </p:slideViewPr>
  <p:notesTextViewPr>
    <p:cViewPr>
      <p:scale>
        <a:sx n="1" d="1"/>
        <a:sy n="1" d="1"/>
      </p:scale>
      <p:origin x="0" y="0"/>
    </p:cViewPr>
  </p:notesTextViewPr>
  <p:sorterViewPr>
    <p:cViewPr>
      <p:scale>
        <a:sx n="100" d="100"/>
        <a:sy n="100" d="100"/>
      </p:scale>
      <p:origin x="0" y="-6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9-24T10:47:49.302" idx="2">
    <p:pos x="10" y="10"/>
    <p:text>Will you want some of us to help facilitate on the tables?  I know most of the group conversation may well be in native languages but they will be preparing their responses in English, so It might be helpful to have someone assigned to each table to help with clarifications needed and to also prompt them to think about things not raised?</p:text>
    <p:extLst>
      <p:ext uri="{C676402C-5697-4E1C-873F-D02D1690AC5C}">
        <p15:threadingInfo xmlns:p15="http://schemas.microsoft.com/office/powerpoint/2012/main" timeZoneBias="-60"/>
      </p:ext>
    </p:extLst>
  </p:cm>
  <p:cm authorId="1" dt="2019-09-24T11:35:46.705" idx="1">
    <p:pos x="10" y="146"/>
    <p:text>Hi yes that would be helpful I think there will be potentially four breakout groups depending if Monash and NUMed feed back seperately</p:text>
    <p:extLst>
      <p:ext uri="{C676402C-5697-4E1C-873F-D02D1690AC5C}">
        <p15:threadingInfo xmlns:p15="http://schemas.microsoft.com/office/powerpoint/2012/main" timeZoneBias="-60">
          <p15:parentCm authorId="2" idx="2"/>
        </p15:threadingInfo>
      </p:ext>
    </p:extLst>
  </p:cm>
  <p:cm authorId="2" dt="2019-09-24T10:52:06.879" idx="3">
    <p:pos x="3679" y="3010"/>
    <p:text>Add a 'what could you differently? (based on your learning from today)?'  Could also get them to develop an action plan going forward based on what they could do differently.  Nothing elaborate, just a bit like a 'pledge' involving a couple of key goals</p:text>
    <p:extLst>
      <p:ext uri="{C676402C-5697-4E1C-873F-D02D1690AC5C}">
        <p15:threadingInfo xmlns:p15="http://schemas.microsoft.com/office/powerpoint/2012/main" timeZoneBias="-60"/>
      </p:ext>
    </p:extLst>
  </p:cm>
  <p:cm authorId="1" dt="2019-09-24T11:36:21.181" idx="2">
    <p:pos x="3679" y="3146"/>
    <p:text>We could add this to end of the day once feedback is discussed</p:text>
    <p:extLst>
      <p:ext uri="{C676402C-5697-4E1C-873F-D02D1690AC5C}">
        <p15:threadingInfo xmlns:p15="http://schemas.microsoft.com/office/powerpoint/2012/main" timeZoneBias="-60">
          <p15:parentCm authorId="2" idx="3"/>
        </p15:threadingInfo>
      </p:ext>
    </p:extLst>
  </p:cm>
  <p:cm authorId="2" dt="2019-09-24T10:55:07.303" idx="4">
    <p:pos x="146" y="146"/>
    <p:text>Will this be a verbal presentation during the feedback session from the small group work?  I think given the potential language challenges that these challenges should be displayed on a slide?</p:text>
    <p:extLst>
      <p:ext uri="{C676402C-5697-4E1C-873F-D02D1690AC5C}">
        <p15:threadingInfo xmlns:p15="http://schemas.microsoft.com/office/powerpoint/2012/main" timeZoneBias="-60"/>
      </p:ext>
    </p:extLst>
  </p:cm>
  <p:cm authorId="1" dt="2019-09-24T11:36:58.145" idx="3">
    <p:pos x="146" y="282"/>
    <p:text>We are going to ask them to write on large post its coloured for each country and then stick them onto a flipchart we will then go through all feedback with them</p:text>
    <p:extLst>
      <p:ext uri="{C676402C-5697-4E1C-873F-D02D1690AC5C}">
        <p15:threadingInfo xmlns:p15="http://schemas.microsoft.com/office/powerpoint/2012/main" timeZoneBias="-60">
          <p15:parentCm authorId="2" idx="4"/>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9-24T10:57:09.288" idx="5">
    <p:pos x="10" y="10"/>
    <p:text>Ditto earlier comment - this may be in the following slides but if not again I think any information that we want people to take home should be displayed on a slide</p:text>
    <p:extLst>
      <p:ext uri="{C676402C-5697-4E1C-873F-D02D1690AC5C}">
        <p15:threadingInfo xmlns:p15="http://schemas.microsoft.com/office/powerpoint/2012/main" timeZoneBias="-60"/>
      </p:ext>
    </p:extLst>
  </p:cm>
  <p:cm authorId="1" dt="2019-09-24T11:37:40.539" idx="4">
    <p:pos x="10" y="146"/>
    <p:text>We can add this to the PDF version after the workshop which could be sent to partners as a reminder</p:text>
    <p:extLst>
      <p:ext uri="{C676402C-5697-4E1C-873F-D02D1690AC5C}">
        <p15:threadingInfo xmlns:p15="http://schemas.microsoft.com/office/powerpoint/2012/main" timeZoneBias="-60">
          <p15:parentCm authorId="2" idx="5"/>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09-24T11:15:40.647" idx="9">
    <p:pos x="2714" y="2621"/>
    <p:text>Might be a bit too basic but worth clarifying who are grantees and who are grantors?  just thinking of the poss language issues</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9-09-24T11:14:54.831" idx="8">
    <p:pos x="5652" y="1505"/>
    <p:text>What data is entered into the system?</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9-09-24T11:17:12.504" idx="10">
    <p:pos x="5062" y="3787"/>
    <p:text>Worth emphasising this? It is likely that even if not mandatory it will become an expected norm?</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9-09-24T11:18:39.585" idx="11">
    <p:pos x="10" y="10"/>
    <p:text>Can we provide them with printed copies of the downloadable assessment document - one copy per LMIC group?</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19-09-24T11:19:51.977" idx="12">
    <p:pos x="7092" y="3074"/>
    <p:text>Key point and a good carrot/driver</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19-09-24T11:10:22.026" idx="7">
    <p:pos x="4853" y="2153"/>
    <p:text>or to have prepared an application/identified policy and documents that need to be established to present at the Kerala meeting in January?</p:text>
    <p:extLst>
      <p:ext uri="{C676402C-5697-4E1C-873F-D02D1690AC5C}">
        <p15:threadingInfo xmlns:p15="http://schemas.microsoft.com/office/powerpoint/2012/main" timeZoneBias="-60"/>
      </p:ext>
    </p:extLst>
  </p:cm>
  <p:cm authorId="2" dt="2019-09-24T11:20:42.978" idx="13">
    <p:pos x="3110" y="2153"/>
    <p:text>Few Qs that came to mind in terms of small group work or general discussion, were: Existing policies in each LMIC? What do they need to do to get policies in place that will satisfy the Bronze level assessment? How long will the above take to achieve?  What challenges will they face in trying to develop/establish these policies?</p:text>
    <p:extLst>
      <p:ext uri="{C676402C-5697-4E1C-873F-D02D1690AC5C}">
        <p15:threadingInfo xmlns:p15="http://schemas.microsoft.com/office/powerpoint/2012/main" timeZoneBias="-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19-09-24T11:08:36.791" idx="6">
    <p:pos x="5810" y="2196"/>
    <p:text>Is this the bit you would like me to add to/talk to Terry?</p:text>
    <p:extLst>
      <p:ext uri="{C676402C-5697-4E1C-873F-D02D1690AC5C}">
        <p15:threadingInfo xmlns:p15="http://schemas.microsoft.com/office/powerpoint/2012/main" timeZoneBias="-60"/>
      </p:ext>
    </p:extLst>
  </p:cm>
  <p:cm authorId="1" dt="2019-09-24T11:39:13.076" idx="5">
    <p:pos x="5810" y="2332"/>
    <p:text>Hi Susan yes please if you can add to this section that would be helpful</p:text>
    <p:extLst>
      <p:ext uri="{C676402C-5697-4E1C-873F-D02D1690AC5C}">
        <p15:threadingInfo xmlns:p15="http://schemas.microsoft.com/office/powerpoint/2012/main" timeZoneBias="-60">
          <p15:parentCm authorId="2" idx="6"/>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8DB132-75E1-42AC-91D6-03ED510A8993}" type="datetimeFigureOut">
              <a:rPr lang="en-GB" smtClean="0"/>
              <a:t>04/11/2019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7CE29E-384A-4E4F-B5FC-7A19BE0B0564}" type="slidenum">
              <a:rPr lang="en-GB" smtClean="0"/>
              <a:t>‹#›</a:t>
            </a:fld>
            <a:endParaRPr lang="en-GB"/>
          </a:p>
        </p:txBody>
      </p:sp>
    </p:spTree>
    <p:extLst>
      <p:ext uri="{BB962C8B-B14F-4D97-AF65-F5344CB8AC3E}">
        <p14:creationId xmlns:p14="http://schemas.microsoft.com/office/powerpoint/2010/main" val="169423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Louise to do</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2</a:t>
            </a:fld>
            <a:endParaRPr lang="en-GB"/>
          </a:p>
        </p:txBody>
      </p:sp>
    </p:spTree>
    <p:extLst>
      <p:ext uri="{BB962C8B-B14F-4D97-AF65-F5344CB8AC3E}">
        <p14:creationId xmlns:p14="http://schemas.microsoft.com/office/powerpoint/2010/main" val="2382984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Terry &amp; Sharon to do</a:t>
            </a:r>
          </a:p>
          <a:p>
            <a:endParaRPr lang="en-GB" dirty="0" smtClean="0"/>
          </a:p>
          <a:p>
            <a:r>
              <a:rPr lang="en-GB" dirty="0" smtClean="0"/>
              <a:t>Ask</a:t>
            </a:r>
            <a:r>
              <a:rPr lang="en-GB" baseline="0" dirty="0" smtClean="0"/>
              <a:t> first if the partner has guidelines in their own institution if yes could we have a copy</a:t>
            </a:r>
            <a:endParaRPr lang="en-GB" dirty="0" smtClean="0"/>
          </a:p>
          <a:p>
            <a:endParaRPr lang="en-GB" dirty="0" smtClean="0"/>
          </a:p>
          <a:p>
            <a:r>
              <a:rPr lang="en-GB" dirty="0" smtClean="0"/>
              <a:t>As</a:t>
            </a:r>
            <a:r>
              <a:rPr lang="en-GB" baseline="0" dirty="0" smtClean="0"/>
              <a:t> </a:t>
            </a:r>
            <a:r>
              <a:rPr lang="en-GB" baseline="0" dirty="0"/>
              <a:t>there are no NIHR guidelines using Newcastle i.e. cost and value for money for all travel, safety and wellbeing and commitment to reduce carbon emissions.  Travel should be standard and not first class and preferably booked through an approved travel agent.  Mileage charged at 45p per mile for first 200 miles then 25p per mile over this, parking charges will be covered, cars should be roadworthy and hold valid insurance.  Accommodation should be safe and if possible booked through an approved travel agent costs should be in line with average rates i.e. for Newcastle London as centre £165 other parts of the UK £120 with the rest of the world at £165.  Subsistence not exceeding £20 for lunch and £35 for dinner, snacks up to £10 in 24 hour period.</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11</a:t>
            </a:fld>
            <a:endParaRPr lang="en-GB"/>
          </a:p>
        </p:txBody>
      </p:sp>
    </p:spTree>
    <p:extLst>
      <p:ext uri="{BB962C8B-B14F-4D97-AF65-F5344CB8AC3E}">
        <p14:creationId xmlns:p14="http://schemas.microsoft.com/office/powerpoint/2010/main" val="4263533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Sharon</a:t>
            </a:r>
            <a:r>
              <a:rPr lang="en-GB" baseline="0" dirty="0" smtClean="0"/>
              <a:t> and Terry to do</a:t>
            </a:r>
          </a:p>
          <a:p>
            <a:endParaRPr lang="en-GB" dirty="0" smtClean="0"/>
          </a:p>
          <a:p>
            <a:r>
              <a:rPr lang="en-GB" dirty="0" smtClean="0"/>
              <a:t>Stress </a:t>
            </a:r>
            <a:r>
              <a:rPr lang="en-GB" dirty="0"/>
              <a:t>importance of keeping records of expenditure, Newcastle accountable</a:t>
            </a:r>
            <a:r>
              <a:rPr lang="en-GB" baseline="0" dirty="0"/>
              <a:t> for any missing receipts and would need to cover funds, use or receipts books or printed blank receipts</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12</a:t>
            </a:fld>
            <a:endParaRPr lang="en-GB"/>
          </a:p>
        </p:txBody>
      </p:sp>
    </p:spTree>
    <p:extLst>
      <p:ext uri="{BB962C8B-B14F-4D97-AF65-F5344CB8AC3E}">
        <p14:creationId xmlns:p14="http://schemas.microsoft.com/office/powerpoint/2010/main" val="1897942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Sharon to do</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13</a:t>
            </a:fld>
            <a:endParaRPr lang="en-GB"/>
          </a:p>
        </p:txBody>
      </p:sp>
    </p:spTree>
    <p:extLst>
      <p:ext uri="{BB962C8B-B14F-4D97-AF65-F5344CB8AC3E}">
        <p14:creationId xmlns:p14="http://schemas.microsoft.com/office/powerpoint/2010/main" val="3864761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Sharon and Terry</a:t>
            </a:r>
            <a:r>
              <a:rPr lang="en-GB" baseline="0" dirty="0" smtClean="0"/>
              <a:t> to do</a:t>
            </a:r>
          </a:p>
          <a:p>
            <a:endParaRPr lang="en-GB" baseline="0" dirty="0" smtClean="0"/>
          </a:p>
          <a:p>
            <a:r>
              <a:rPr lang="en-GB" baseline="0" dirty="0" smtClean="0"/>
              <a:t>Penalties – Contracted to funder must follow their guidelines, need to maintain evidence, could have funding withdrawn, reputation could be at risk, fraud potential criminal prosecution</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14</a:t>
            </a:fld>
            <a:endParaRPr lang="en-GB"/>
          </a:p>
        </p:txBody>
      </p:sp>
    </p:spTree>
    <p:extLst>
      <p:ext uri="{BB962C8B-B14F-4D97-AF65-F5344CB8AC3E}">
        <p14:creationId xmlns:p14="http://schemas.microsoft.com/office/powerpoint/2010/main" val="2130387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Terry to do</a:t>
            </a:r>
          </a:p>
          <a:p>
            <a:endParaRPr lang="en-GB" dirty="0" smtClean="0"/>
          </a:p>
          <a:p>
            <a:r>
              <a:rPr lang="en-GB" dirty="0" smtClean="0"/>
              <a:t>Discuss </a:t>
            </a:r>
            <a:r>
              <a:rPr lang="en-GB" dirty="0"/>
              <a:t>the challenges</a:t>
            </a:r>
            <a:r>
              <a:rPr lang="en-GB" baseline="0" dirty="0"/>
              <a:t> that Newcastle face – tight deadlines from NIHR, regular changes from NIHR when requesting information reason for this still in settling in/developing period</a:t>
            </a:r>
            <a:r>
              <a:rPr lang="en-GB" baseline="0" dirty="0" smtClean="0"/>
              <a:t>.</a:t>
            </a:r>
            <a:endParaRPr lang="en-GB" baseline="0" dirty="0"/>
          </a:p>
        </p:txBody>
      </p:sp>
      <p:sp>
        <p:nvSpPr>
          <p:cNvPr id="4" name="Slide Number Placeholder 3"/>
          <p:cNvSpPr>
            <a:spLocks noGrp="1"/>
          </p:cNvSpPr>
          <p:nvPr>
            <p:ph type="sldNum" sz="quarter" idx="10"/>
          </p:nvPr>
        </p:nvSpPr>
        <p:spPr/>
        <p:txBody>
          <a:bodyPr/>
          <a:lstStyle/>
          <a:p>
            <a:fld id="{5D7CE29E-384A-4E4F-B5FC-7A19BE0B0564}" type="slidenum">
              <a:rPr lang="en-GB" smtClean="0"/>
              <a:t>15</a:t>
            </a:fld>
            <a:endParaRPr lang="en-GB"/>
          </a:p>
        </p:txBody>
      </p:sp>
    </p:spTree>
    <p:extLst>
      <p:ext uri="{BB962C8B-B14F-4D97-AF65-F5344CB8AC3E}">
        <p14:creationId xmlns:p14="http://schemas.microsoft.com/office/powerpoint/2010/main" val="3360653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Michaela to do</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16</a:t>
            </a:fld>
            <a:endParaRPr lang="en-GB"/>
          </a:p>
        </p:txBody>
      </p:sp>
    </p:spTree>
    <p:extLst>
      <p:ext uri="{BB962C8B-B14F-4D97-AF65-F5344CB8AC3E}">
        <p14:creationId xmlns:p14="http://schemas.microsoft.com/office/powerpoint/2010/main" val="1295383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Michaela to do</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17</a:t>
            </a:fld>
            <a:endParaRPr lang="en-GB"/>
          </a:p>
        </p:txBody>
      </p:sp>
    </p:spTree>
    <p:extLst>
      <p:ext uri="{BB962C8B-B14F-4D97-AF65-F5344CB8AC3E}">
        <p14:creationId xmlns:p14="http://schemas.microsoft.com/office/powerpoint/2010/main" val="86643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Michaela to do</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18</a:t>
            </a:fld>
            <a:endParaRPr lang="en-GB"/>
          </a:p>
        </p:txBody>
      </p:sp>
    </p:spTree>
    <p:extLst>
      <p:ext uri="{BB962C8B-B14F-4D97-AF65-F5344CB8AC3E}">
        <p14:creationId xmlns:p14="http://schemas.microsoft.com/office/powerpoint/2010/main" val="1575200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Michaela</a:t>
            </a:r>
            <a:r>
              <a:rPr lang="en-GB" baseline="0" dirty="0" smtClean="0"/>
              <a:t> to do </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19</a:t>
            </a:fld>
            <a:endParaRPr lang="en-GB"/>
          </a:p>
        </p:txBody>
      </p:sp>
    </p:spTree>
    <p:extLst>
      <p:ext uri="{BB962C8B-B14F-4D97-AF65-F5344CB8AC3E}">
        <p14:creationId xmlns:p14="http://schemas.microsoft.com/office/powerpoint/2010/main" val="1548254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Michaela to do</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20</a:t>
            </a:fld>
            <a:endParaRPr lang="en-GB"/>
          </a:p>
        </p:txBody>
      </p:sp>
    </p:spTree>
    <p:extLst>
      <p:ext uri="{BB962C8B-B14F-4D97-AF65-F5344CB8AC3E}">
        <p14:creationId xmlns:p14="http://schemas.microsoft.com/office/powerpoint/2010/main" val="463960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Louise to do</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3</a:t>
            </a:fld>
            <a:endParaRPr lang="en-GB"/>
          </a:p>
        </p:txBody>
      </p:sp>
    </p:spTree>
    <p:extLst>
      <p:ext uri="{BB962C8B-B14F-4D97-AF65-F5344CB8AC3E}">
        <p14:creationId xmlns:p14="http://schemas.microsoft.com/office/powerpoint/2010/main" val="2782927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Michaela</a:t>
            </a:r>
            <a:r>
              <a:rPr lang="en-GB" baseline="0" dirty="0" smtClean="0"/>
              <a:t> to do </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21</a:t>
            </a:fld>
            <a:endParaRPr lang="en-GB"/>
          </a:p>
        </p:txBody>
      </p:sp>
    </p:spTree>
    <p:extLst>
      <p:ext uri="{BB962C8B-B14F-4D97-AF65-F5344CB8AC3E}">
        <p14:creationId xmlns:p14="http://schemas.microsoft.com/office/powerpoint/2010/main" val="4288383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Michaela</a:t>
            </a:r>
            <a:r>
              <a:rPr lang="en-GB" baseline="0" dirty="0" smtClean="0"/>
              <a:t> to do </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22</a:t>
            </a:fld>
            <a:endParaRPr lang="en-GB"/>
          </a:p>
        </p:txBody>
      </p:sp>
    </p:spTree>
    <p:extLst>
      <p:ext uri="{BB962C8B-B14F-4D97-AF65-F5344CB8AC3E}">
        <p14:creationId xmlns:p14="http://schemas.microsoft.com/office/powerpoint/2010/main" val="2068995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Michaela to do</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23</a:t>
            </a:fld>
            <a:endParaRPr lang="en-GB"/>
          </a:p>
        </p:txBody>
      </p:sp>
    </p:spTree>
    <p:extLst>
      <p:ext uri="{BB962C8B-B14F-4D97-AF65-F5344CB8AC3E}">
        <p14:creationId xmlns:p14="http://schemas.microsoft.com/office/powerpoint/2010/main" val="3095557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Michaela</a:t>
            </a:r>
            <a:r>
              <a:rPr lang="en-GB" baseline="0" dirty="0" smtClean="0"/>
              <a:t> to do </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24</a:t>
            </a:fld>
            <a:endParaRPr lang="en-GB"/>
          </a:p>
        </p:txBody>
      </p:sp>
    </p:spTree>
    <p:extLst>
      <p:ext uri="{BB962C8B-B14F-4D97-AF65-F5344CB8AC3E}">
        <p14:creationId xmlns:p14="http://schemas.microsoft.com/office/powerpoint/2010/main" val="1716439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Michaela</a:t>
            </a:r>
            <a:r>
              <a:rPr lang="en-GB" baseline="0" dirty="0" smtClean="0"/>
              <a:t> to do </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25</a:t>
            </a:fld>
            <a:endParaRPr lang="en-GB"/>
          </a:p>
        </p:txBody>
      </p:sp>
    </p:spTree>
    <p:extLst>
      <p:ext uri="{BB962C8B-B14F-4D97-AF65-F5344CB8AC3E}">
        <p14:creationId xmlns:p14="http://schemas.microsoft.com/office/powerpoint/2010/main" val="3535077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Michaela to do </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26</a:t>
            </a:fld>
            <a:endParaRPr lang="en-GB"/>
          </a:p>
        </p:txBody>
      </p:sp>
    </p:spTree>
    <p:extLst>
      <p:ext uri="{BB962C8B-B14F-4D97-AF65-F5344CB8AC3E}">
        <p14:creationId xmlns:p14="http://schemas.microsoft.com/office/powerpoint/2010/main" val="2598162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Michaela to do </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27</a:t>
            </a:fld>
            <a:endParaRPr lang="en-GB"/>
          </a:p>
        </p:txBody>
      </p:sp>
    </p:spTree>
    <p:extLst>
      <p:ext uri="{BB962C8B-B14F-4D97-AF65-F5344CB8AC3E}">
        <p14:creationId xmlns:p14="http://schemas.microsoft.com/office/powerpoint/2010/main" val="2829628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Michaela</a:t>
            </a:r>
            <a:r>
              <a:rPr lang="en-GB" baseline="0" dirty="0" smtClean="0"/>
              <a:t> to do </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28</a:t>
            </a:fld>
            <a:endParaRPr lang="en-GB"/>
          </a:p>
        </p:txBody>
      </p:sp>
    </p:spTree>
    <p:extLst>
      <p:ext uri="{BB962C8B-B14F-4D97-AF65-F5344CB8AC3E}">
        <p14:creationId xmlns:p14="http://schemas.microsoft.com/office/powerpoint/2010/main" val="3147926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Michaela</a:t>
            </a:r>
            <a:r>
              <a:rPr lang="en-GB" baseline="0" dirty="0" smtClean="0"/>
              <a:t> to do </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29</a:t>
            </a:fld>
            <a:endParaRPr lang="en-GB"/>
          </a:p>
        </p:txBody>
      </p:sp>
    </p:spTree>
    <p:extLst>
      <p:ext uri="{BB962C8B-B14F-4D97-AF65-F5344CB8AC3E}">
        <p14:creationId xmlns:p14="http://schemas.microsoft.com/office/powerpoint/2010/main" val="2135065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Michaela</a:t>
            </a:r>
            <a:r>
              <a:rPr lang="en-GB" baseline="0" dirty="0" smtClean="0"/>
              <a:t> to do </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30</a:t>
            </a:fld>
            <a:endParaRPr lang="en-GB"/>
          </a:p>
        </p:txBody>
      </p:sp>
    </p:spTree>
    <p:extLst>
      <p:ext uri="{BB962C8B-B14F-4D97-AF65-F5344CB8AC3E}">
        <p14:creationId xmlns:p14="http://schemas.microsoft.com/office/powerpoint/2010/main" val="3730420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Louise</a:t>
            </a:r>
            <a:r>
              <a:rPr lang="en-GB" baseline="0" dirty="0" smtClean="0"/>
              <a:t> to do </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4</a:t>
            </a:fld>
            <a:endParaRPr lang="en-GB"/>
          </a:p>
        </p:txBody>
      </p:sp>
    </p:spTree>
    <p:extLst>
      <p:ext uri="{BB962C8B-B14F-4D97-AF65-F5344CB8AC3E}">
        <p14:creationId xmlns:p14="http://schemas.microsoft.com/office/powerpoint/2010/main" val="3971952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Costing – </a:t>
            </a:r>
            <a:r>
              <a:rPr lang="en-GB" dirty="0" smtClean="0"/>
              <a:t>Value for money,</a:t>
            </a:r>
            <a:r>
              <a:rPr lang="en-GB" baseline="0" dirty="0" smtClean="0"/>
              <a:t> relevant to achieving the objectives of the project, t</a:t>
            </a:r>
            <a:r>
              <a:rPr lang="en-GB" dirty="0" smtClean="0"/>
              <a:t>hink</a:t>
            </a:r>
            <a:r>
              <a:rPr lang="en-GB" baseline="0" dirty="0" smtClean="0"/>
              <a:t> </a:t>
            </a:r>
            <a:r>
              <a:rPr lang="en-GB" baseline="0" dirty="0"/>
              <a:t>about salaries (cost of top of scale</a:t>
            </a:r>
            <a:r>
              <a:rPr lang="en-GB" baseline="0" dirty="0" smtClean="0"/>
              <a:t>) think about including finance costs, </a:t>
            </a:r>
            <a:r>
              <a:rPr lang="en-GB" baseline="0" dirty="0"/>
              <a:t>think about potential travel, workshops, conferences, </a:t>
            </a:r>
            <a:r>
              <a:rPr lang="en-GB" baseline="0" dirty="0" smtClean="0"/>
              <a:t>accommodation, data collection costs, screening, evaluation, development costs and dissemination costs, equipment.  All costs must be justifiable </a:t>
            </a:r>
            <a:endParaRPr lang="en-GB" baseline="0" dirty="0"/>
          </a:p>
          <a:p>
            <a:r>
              <a:rPr lang="en-GB" baseline="0" dirty="0" smtClean="0"/>
              <a:t>Different </a:t>
            </a:r>
            <a:r>
              <a:rPr lang="en-GB" baseline="0" dirty="0"/>
              <a:t>platforms for submitting applications, MIS, Je-S, individual funder platforms</a:t>
            </a:r>
          </a:p>
          <a:p>
            <a:r>
              <a:rPr lang="en-GB" baseline="0" dirty="0" err="1"/>
              <a:t>Researchfish</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31</a:t>
            </a:fld>
            <a:endParaRPr lang="en-GB"/>
          </a:p>
        </p:txBody>
      </p:sp>
    </p:spTree>
    <p:extLst>
      <p:ext uri="{BB962C8B-B14F-4D97-AF65-F5344CB8AC3E}">
        <p14:creationId xmlns:p14="http://schemas.microsoft.com/office/powerpoint/2010/main" val="450910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Sharon and Terry to do</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32</a:t>
            </a:fld>
            <a:endParaRPr lang="en-GB"/>
          </a:p>
        </p:txBody>
      </p:sp>
    </p:spTree>
    <p:extLst>
      <p:ext uri="{BB962C8B-B14F-4D97-AF65-F5344CB8AC3E}">
        <p14:creationId xmlns:p14="http://schemas.microsoft.com/office/powerpoint/2010/main" val="1583438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Sharon and Terry to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Funders guidelines read carefully for eligibility, their requirements and what costs are eligible/ineligible</a:t>
            </a:r>
          </a:p>
          <a:p>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33</a:t>
            </a:fld>
            <a:endParaRPr lang="en-GB"/>
          </a:p>
        </p:txBody>
      </p:sp>
    </p:spTree>
    <p:extLst>
      <p:ext uri="{BB962C8B-B14F-4D97-AF65-F5344CB8AC3E}">
        <p14:creationId xmlns:p14="http://schemas.microsoft.com/office/powerpoint/2010/main" val="1310996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Sharon and Terry to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Funders guidelines read carefully for eligibility, their requirements and what costs are eligible/ineligible</a:t>
            </a:r>
          </a:p>
          <a:p>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34</a:t>
            </a:fld>
            <a:endParaRPr lang="en-GB"/>
          </a:p>
        </p:txBody>
      </p:sp>
    </p:spTree>
    <p:extLst>
      <p:ext uri="{BB962C8B-B14F-4D97-AF65-F5344CB8AC3E}">
        <p14:creationId xmlns:p14="http://schemas.microsoft.com/office/powerpoint/2010/main" val="4212441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Sharon to do</a:t>
            </a:r>
          </a:p>
          <a:p>
            <a:endParaRPr lang="en-GB" dirty="0" smtClean="0"/>
          </a:p>
          <a:p>
            <a:r>
              <a:rPr lang="en-GB" dirty="0" smtClean="0"/>
              <a:t>Sit </a:t>
            </a:r>
            <a:r>
              <a:rPr lang="en-GB" dirty="0"/>
              <a:t>partners</a:t>
            </a:r>
            <a:r>
              <a:rPr lang="en-GB" baseline="0" dirty="0"/>
              <a:t> in groups and give them coloured post its, get them to add to the flip chart </a:t>
            </a:r>
          </a:p>
          <a:p>
            <a:r>
              <a:rPr lang="en-GB" baseline="0" dirty="0"/>
              <a:t>Challenges faced in Newcastle complexity of working with different sites in different countries, varied working practices, communication establishing best way for this</a:t>
            </a:r>
          </a:p>
          <a:p>
            <a:r>
              <a:rPr lang="en-GB" baseline="0" dirty="0"/>
              <a:t>Newcastle best practice </a:t>
            </a:r>
            <a:r>
              <a:rPr lang="en-GB" baseline="0" dirty="0" smtClean="0"/>
              <a:t>– Sharing ideas between Research Managers being part of a network, use Teams as a communication aid, hold regular meetings, carry out initiation meetings with finance, contracts etc. at start of project.  Hold Steering group meetings, ensure everyone knows there roles and responsibilities</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5</a:t>
            </a:fld>
            <a:endParaRPr lang="en-GB"/>
          </a:p>
        </p:txBody>
      </p:sp>
    </p:spTree>
    <p:extLst>
      <p:ext uri="{BB962C8B-B14F-4D97-AF65-F5344CB8AC3E}">
        <p14:creationId xmlns:p14="http://schemas.microsoft.com/office/powerpoint/2010/main" val="556712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Terry to do</a:t>
            </a:r>
          </a:p>
          <a:p>
            <a:endParaRPr lang="en-GB" dirty="0" smtClean="0"/>
          </a:p>
          <a:p>
            <a:r>
              <a:rPr lang="en-GB" dirty="0" smtClean="0"/>
              <a:t>NIHR </a:t>
            </a:r>
            <a:r>
              <a:rPr lang="en-GB" dirty="0"/>
              <a:t>require quarterly finance reporting,</a:t>
            </a:r>
            <a:r>
              <a:rPr lang="en-GB" baseline="0" dirty="0"/>
              <a:t> annual reports, copies of all outputs ensuring disclaimer is added, confidentiality, data protection.  NIHR can carry out informal site visits which are made up of a small team of independent experts, this will require reasonable access at agreed times, one month’s notice will be given for this.  All equipment purchased from the project need to be recorded and listed on the annual report, total amount for any one piece of equipment is £5,000 over this it needs to be agreed by NIHR.  Corrupt gifts or payments ensure partners do not enter in to or facilitate this.  Fraud in relation to receipt of monies needs to be accounted for, transparency of all accounting.</a:t>
            </a:r>
          </a:p>
          <a:p>
            <a:r>
              <a:rPr lang="en-GB" baseline="0" dirty="0"/>
              <a:t>Newcastle require to be kept updated of any changes to the programme of work, changes needed to the funds paid to partner we are not allowed to use money for purposes other than what it was agreed for need to get NIHR confirmation</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6</a:t>
            </a:fld>
            <a:endParaRPr lang="en-GB"/>
          </a:p>
        </p:txBody>
      </p:sp>
    </p:spTree>
    <p:extLst>
      <p:ext uri="{BB962C8B-B14F-4D97-AF65-F5344CB8AC3E}">
        <p14:creationId xmlns:p14="http://schemas.microsoft.com/office/powerpoint/2010/main" val="2458619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Terry</a:t>
            </a:r>
            <a:r>
              <a:rPr lang="en-GB" baseline="0" dirty="0" smtClean="0"/>
              <a:t> to do</a:t>
            </a:r>
            <a:endParaRPr lang="en-GB" dirty="0" smtClean="0"/>
          </a:p>
          <a:p>
            <a:endParaRPr lang="en-GB" dirty="0" smtClean="0"/>
          </a:p>
          <a:p>
            <a:r>
              <a:rPr lang="en-GB" dirty="0" smtClean="0"/>
              <a:t>All expenditure</a:t>
            </a:r>
            <a:r>
              <a:rPr lang="en-GB" baseline="0" dirty="0" smtClean="0"/>
              <a:t> must be reported on the basis of actual expenditure incurred, detailed accounting records of all expenditure</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7</a:t>
            </a:fld>
            <a:endParaRPr lang="en-GB"/>
          </a:p>
        </p:txBody>
      </p:sp>
    </p:spTree>
    <p:extLst>
      <p:ext uri="{BB962C8B-B14F-4D97-AF65-F5344CB8AC3E}">
        <p14:creationId xmlns:p14="http://schemas.microsoft.com/office/powerpoint/2010/main" val="3044397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Terry to do </a:t>
            </a:r>
          </a:p>
          <a:p>
            <a:endParaRPr lang="en-GB" dirty="0" smtClean="0"/>
          </a:p>
          <a:p>
            <a:r>
              <a:rPr lang="en-GB" dirty="0" smtClean="0"/>
              <a:t>Explain</a:t>
            </a:r>
            <a:r>
              <a:rPr lang="en-GB" baseline="0" dirty="0" smtClean="0"/>
              <a:t> </a:t>
            </a:r>
            <a:r>
              <a:rPr lang="en-GB" baseline="0" dirty="0"/>
              <a:t>need for accurate forecasting staff costs should be easier, think about forthcoming workshops, visits, travel etc. think about your milestones in your </a:t>
            </a:r>
            <a:r>
              <a:rPr lang="en-GB" baseline="0" dirty="0" err="1"/>
              <a:t>workstream</a:t>
            </a:r>
            <a:r>
              <a:rPr lang="en-GB" baseline="0" dirty="0"/>
              <a:t> is there are any community travel for interviews etc. when will these take place look to put in correct </a:t>
            </a:r>
            <a:r>
              <a:rPr lang="en-GB" baseline="0" dirty="0" smtClean="0"/>
              <a:t>year.  Need to notify us immediately of any variances from planned expenditure, if there are any significant deviations from the actual expenditure and previously submitted forecast we will need to state the reasons for this to NIHR. </a:t>
            </a:r>
          </a:p>
          <a:p>
            <a:r>
              <a:rPr lang="en-GB" baseline="0" dirty="0" smtClean="0"/>
              <a:t>Reasons for accurate reporting: The NIHR Global Health programmes forms part of the wider Department of Health and Social Care (DHSC) ODA budget.  Accurate forecasting of ODA cash expenditure is essential as DHSC contributes to meeting the governments legal requirement to spend 0.7% of Gross National Income (GNI) on ODA each calendar year.  HM Treasury closely monitor DHSC ODA calendar year forecasts against target spend and future DHSC funding may be a risk if DHSC forecasts are not delivered.</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8</a:t>
            </a:fld>
            <a:endParaRPr lang="en-GB"/>
          </a:p>
        </p:txBody>
      </p:sp>
    </p:spTree>
    <p:extLst>
      <p:ext uri="{BB962C8B-B14F-4D97-AF65-F5344CB8AC3E}">
        <p14:creationId xmlns:p14="http://schemas.microsoft.com/office/powerpoint/2010/main" val="3775939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Sharon to do</a:t>
            </a:r>
          </a:p>
          <a:p>
            <a:endParaRPr lang="en-GB" dirty="0" smtClean="0"/>
          </a:p>
          <a:p>
            <a:r>
              <a:rPr lang="en-GB" dirty="0" smtClean="0"/>
              <a:t>We </a:t>
            </a:r>
            <a:r>
              <a:rPr lang="en-GB" dirty="0"/>
              <a:t>know it is possible</a:t>
            </a:r>
            <a:r>
              <a:rPr lang="en-GB" baseline="0" dirty="0"/>
              <a:t> for people to be working on more than one project at a time.  We are required to keep accurate records to ensure we are claiming the correct hours/amounts from the funder.  To do this we record hours worked using a timesheet, an example of which is on the screen and we can provide you with this to use.</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9</a:t>
            </a:fld>
            <a:endParaRPr lang="en-GB"/>
          </a:p>
        </p:txBody>
      </p:sp>
    </p:spTree>
    <p:extLst>
      <p:ext uri="{BB962C8B-B14F-4D97-AF65-F5344CB8AC3E}">
        <p14:creationId xmlns:p14="http://schemas.microsoft.com/office/powerpoint/2010/main" val="1104444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Sharon to do</a:t>
            </a:r>
            <a:endParaRPr lang="en-GB" dirty="0"/>
          </a:p>
        </p:txBody>
      </p:sp>
      <p:sp>
        <p:nvSpPr>
          <p:cNvPr id="4" name="Slide Number Placeholder 3"/>
          <p:cNvSpPr>
            <a:spLocks noGrp="1"/>
          </p:cNvSpPr>
          <p:nvPr>
            <p:ph type="sldNum" sz="quarter" idx="10"/>
          </p:nvPr>
        </p:nvSpPr>
        <p:spPr/>
        <p:txBody>
          <a:bodyPr/>
          <a:lstStyle/>
          <a:p>
            <a:fld id="{5D7CE29E-384A-4E4F-B5FC-7A19BE0B0564}" type="slidenum">
              <a:rPr lang="en-GB" smtClean="0"/>
              <a:t>10</a:t>
            </a:fld>
            <a:endParaRPr lang="en-GB"/>
          </a:p>
        </p:txBody>
      </p:sp>
    </p:spTree>
    <p:extLst>
      <p:ext uri="{BB962C8B-B14F-4D97-AF65-F5344CB8AC3E}">
        <p14:creationId xmlns:p14="http://schemas.microsoft.com/office/powerpoint/2010/main" val="1759739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2B810F2-CF7A-42A5-88DB-A89B6FBE90C7}" type="datetimeFigureOut">
              <a:rPr lang="en-GB" smtClean="0"/>
              <a:t>04/11/2019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67A9F-6048-4FB4-8CE0-B1FC3A48E92F}" type="slidenum">
              <a:rPr lang="en-GB" smtClean="0"/>
              <a:t>‹#›</a:t>
            </a:fld>
            <a:endParaRPr lang="en-GB"/>
          </a:p>
        </p:txBody>
      </p:sp>
      <p:pic>
        <p:nvPicPr>
          <p:cNvPr id="7" name="Picture 6"/>
          <p:cNvPicPr>
            <a:picLocks noChangeAspect="1"/>
          </p:cNvPicPr>
          <p:nvPr userDrawn="1"/>
        </p:nvPicPr>
        <p:blipFill>
          <a:blip r:embed="rId2"/>
          <a:stretch>
            <a:fillRect/>
          </a:stretch>
        </p:blipFill>
        <p:spPr>
          <a:xfrm>
            <a:off x="265043" y="153102"/>
            <a:ext cx="1590293" cy="1962260"/>
          </a:xfrm>
          <a:prstGeom prst="rect">
            <a:avLst/>
          </a:prstGeom>
        </p:spPr>
      </p:pic>
      <p:pic>
        <p:nvPicPr>
          <p:cNvPr id="8" name="Picture 7"/>
          <p:cNvPicPr>
            <a:picLocks noChangeAspect="1"/>
          </p:cNvPicPr>
          <p:nvPr userDrawn="1"/>
        </p:nvPicPr>
        <p:blipFill>
          <a:blip r:embed="rId3"/>
          <a:stretch>
            <a:fillRect/>
          </a:stretch>
        </p:blipFill>
        <p:spPr>
          <a:xfrm>
            <a:off x="7797302" y="212034"/>
            <a:ext cx="4095895" cy="848140"/>
          </a:xfrm>
          <a:prstGeom prst="rect">
            <a:avLst/>
          </a:prstGeom>
        </p:spPr>
      </p:pic>
    </p:spTree>
    <p:extLst>
      <p:ext uri="{BB962C8B-B14F-4D97-AF65-F5344CB8AC3E}">
        <p14:creationId xmlns:p14="http://schemas.microsoft.com/office/powerpoint/2010/main" val="345811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B810F2-CF7A-42A5-88DB-A89B6FBE90C7}" type="datetimeFigureOut">
              <a:rPr lang="en-GB" smtClean="0"/>
              <a:t>04/11/2019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67A9F-6048-4FB4-8CE0-B1FC3A48E92F}" type="slidenum">
              <a:rPr lang="en-GB" smtClean="0"/>
              <a:t>‹#›</a:t>
            </a:fld>
            <a:endParaRPr lang="en-GB"/>
          </a:p>
        </p:txBody>
      </p:sp>
    </p:spTree>
    <p:extLst>
      <p:ext uri="{BB962C8B-B14F-4D97-AF65-F5344CB8AC3E}">
        <p14:creationId xmlns:p14="http://schemas.microsoft.com/office/powerpoint/2010/main" val="135820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B810F2-CF7A-42A5-88DB-A89B6FBE90C7}" type="datetimeFigureOut">
              <a:rPr lang="en-GB" smtClean="0"/>
              <a:t>04/11/2019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67A9F-6048-4FB4-8CE0-B1FC3A48E92F}" type="slidenum">
              <a:rPr lang="en-GB" smtClean="0"/>
              <a:t>‹#›</a:t>
            </a:fld>
            <a:endParaRPr lang="en-GB"/>
          </a:p>
        </p:txBody>
      </p:sp>
    </p:spTree>
    <p:extLst>
      <p:ext uri="{BB962C8B-B14F-4D97-AF65-F5344CB8AC3E}">
        <p14:creationId xmlns:p14="http://schemas.microsoft.com/office/powerpoint/2010/main" val="251242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B810F2-CF7A-42A5-88DB-A89B6FBE90C7}" type="datetimeFigureOut">
              <a:rPr lang="en-GB" smtClean="0"/>
              <a:t>04/11/2019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67A9F-6048-4FB4-8CE0-B1FC3A48E92F}" type="slidenum">
              <a:rPr lang="en-GB" smtClean="0"/>
              <a:t>‹#›</a:t>
            </a:fld>
            <a:endParaRPr lang="en-GB"/>
          </a:p>
        </p:txBody>
      </p:sp>
    </p:spTree>
    <p:extLst>
      <p:ext uri="{BB962C8B-B14F-4D97-AF65-F5344CB8AC3E}">
        <p14:creationId xmlns:p14="http://schemas.microsoft.com/office/powerpoint/2010/main" val="1878753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B810F2-CF7A-42A5-88DB-A89B6FBE90C7}" type="datetimeFigureOut">
              <a:rPr lang="en-GB" smtClean="0"/>
              <a:t>04/11/2019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67A9F-6048-4FB4-8CE0-B1FC3A48E92F}" type="slidenum">
              <a:rPr lang="en-GB" smtClean="0"/>
              <a:t>‹#›</a:t>
            </a:fld>
            <a:endParaRPr lang="en-GB"/>
          </a:p>
        </p:txBody>
      </p:sp>
    </p:spTree>
    <p:extLst>
      <p:ext uri="{BB962C8B-B14F-4D97-AF65-F5344CB8AC3E}">
        <p14:creationId xmlns:p14="http://schemas.microsoft.com/office/powerpoint/2010/main" val="377570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2B810F2-CF7A-42A5-88DB-A89B6FBE90C7}" type="datetimeFigureOut">
              <a:rPr lang="en-GB" smtClean="0"/>
              <a:t>04/11/2019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A67A9F-6048-4FB4-8CE0-B1FC3A48E92F}" type="slidenum">
              <a:rPr lang="en-GB" smtClean="0"/>
              <a:t>‹#›</a:t>
            </a:fld>
            <a:endParaRPr lang="en-GB"/>
          </a:p>
        </p:txBody>
      </p:sp>
    </p:spTree>
    <p:extLst>
      <p:ext uri="{BB962C8B-B14F-4D97-AF65-F5344CB8AC3E}">
        <p14:creationId xmlns:p14="http://schemas.microsoft.com/office/powerpoint/2010/main" val="146799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2B810F2-CF7A-42A5-88DB-A89B6FBE90C7}" type="datetimeFigureOut">
              <a:rPr lang="en-GB" smtClean="0"/>
              <a:t>04/11/2019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A67A9F-6048-4FB4-8CE0-B1FC3A48E92F}" type="slidenum">
              <a:rPr lang="en-GB" smtClean="0"/>
              <a:t>‹#›</a:t>
            </a:fld>
            <a:endParaRPr lang="en-GB"/>
          </a:p>
        </p:txBody>
      </p:sp>
    </p:spTree>
    <p:extLst>
      <p:ext uri="{BB962C8B-B14F-4D97-AF65-F5344CB8AC3E}">
        <p14:creationId xmlns:p14="http://schemas.microsoft.com/office/powerpoint/2010/main" val="2534014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2B810F2-CF7A-42A5-88DB-A89B6FBE90C7}" type="datetimeFigureOut">
              <a:rPr lang="en-GB" smtClean="0"/>
              <a:t>04/11/2019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A67A9F-6048-4FB4-8CE0-B1FC3A48E92F}" type="slidenum">
              <a:rPr lang="en-GB" smtClean="0"/>
              <a:t>‹#›</a:t>
            </a:fld>
            <a:endParaRPr lang="en-GB"/>
          </a:p>
        </p:txBody>
      </p:sp>
    </p:spTree>
    <p:extLst>
      <p:ext uri="{BB962C8B-B14F-4D97-AF65-F5344CB8AC3E}">
        <p14:creationId xmlns:p14="http://schemas.microsoft.com/office/powerpoint/2010/main" val="1431653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810F2-CF7A-42A5-88DB-A89B6FBE90C7}" type="datetimeFigureOut">
              <a:rPr lang="en-GB" smtClean="0"/>
              <a:t>04/11/2019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A67A9F-6048-4FB4-8CE0-B1FC3A48E92F}" type="slidenum">
              <a:rPr lang="en-GB" smtClean="0"/>
              <a:t>‹#›</a:t>
            </a:fld>
            <a:endParaRPr lang="en-GB"/>
          </a:p>
        </p:txBody>
      </p:sp>
    </p:spTree>
    <p:extLst>
      <p:ext uri="{BB962C8B-B14F-4D97-AF65-F5344CB8AC3E}">
        <p14:creationId xmlns:p14="http://schemas.microsoft.com/office/powerpoint/2010/main" val="408326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B810F2-CF7A-42A5-88DB-A89B6FBE90C7}" type="datetimeFigureOut">
              <a:rPr lang="en-GB" smtClean="0"/>
              <a:t>04/11/2019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A67A9F-6048-4FB4-8CE0-B1FC3A48E92F}" type="slidenum">
              <a:rPr lang="en-GB" smtClean="0"/>
              <a:t>‹#›</a:t>
            </a:fld>
            <a:endParaRPr lang="en-GB"/>
          </a:p>
        </p:txBody>
      </p:sp>
    </p:spTree>
    <p:extLst>
      <p:ext uri="{BB962C8B-B14F-4D97-AF65-F5344CB8AC3E}">
        <p14:creationId xmlns:p14="http://schemas.microsoft.com/office/powerpoint/2010/main" val="917409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B810F2-CF7A-42A5-88DB-A89B6FBE90C7}" type="datetimeFigureOut">
              <a:rPr lang="en-GB" smtClean="0"/>
              <a:t>04/11/2019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A67A9F-6048-4FB4-8CE0-B1FC3A48E92F}" type="slidenum">
              <a:rPr lang="en-GB" smtClean="0"/>
              <a:t>‹#›</a:t>
            </a:fld>
            <a:endParaRPr lang="en-GB"/>
          </a:p>
        </p:txBody>
      </p:sp>
    </p:spTree>
    <p:extLst>
      <p:ext uri="{BB962C8B-B14F-4D97-AF65-F5344CB8AC3E}">
        <p14:creationId xmlns:p14="http://schemas.microsoft.com/office/powerpoint/2010/main" val="22171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810F2-CF7A-42A5-88DB-A89B6FBE90C7}" type="datetimeFigureOut">
              <a:rPr lang="en-GB" smtClean="0"/>
              <a:t>04/11/2019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67A9F-6048-4FB4-8CE0-B1FC3A48E92F}" type="slidenum">
              <a:rPr lang="en-GB" smtClean="0"/>
              <a:t>‹#›</a:t>
            </a:fld>
            <a:endParaRPr lang="en-GB"/>
          </a:p>
        </p:txBody>
      </p:sp>
      <p:pic>
        <p:nvPicPr>
          <p:cNvPr id="7" name="Picture 6"/>
          <p:cNvPicPr>
            <a:picLocks noChangeAspect="1"/>
          </p:cNvPicPr>
          <p:nvPr userDrawn="1"/>
        </p:nvPicPr>
        <p:blipFill>
          <a:blip r:embed="rId13"/>
          <a:stretch>
            <a:fillRect/>
          </a:stretch>
        </p:blipFill>
        <p:spPr>
          <a:xfrm>
            <a:off x="265043" y="153102"/>
            <a:ext cx="1590293" cy="1962260"/>
          </a:xfrm>
          <a:prstGeom prst="rect">
            <a:avLst/>
          </a:prstGeom>
        </p:spPr>
      </p:pic>
      <p:pic>
        <p:nvPicPr>
          <p:cNvPr id="8" name="Picture 7"/>
          <p:cNvPicPr>
            <a:picLocks noChangeAspect="1"/>
          </p:cNvPicPr>
          <p:nvPr userDrawn="1"/>
        </p:nvPicPr>
        <p:blipFill>
          <a:blip r:embed="rId14"/>
          <a:stretch>
            <a:fillRect/>
          </a:stretch>
        </p:blipFill>
        <p:spPr>
          <a:xfrm>
            <a:off x="7797302" y="212034"/>
            <a:ext cx="4095895" cy="848140"/>
          </a:xfrm>
          <a:prstGeom prst="rect">
            <a:avLst/>
          </a:prstGeom>
        </p:spPr>
      </p:pic>
    </p:spTree>
    <p:extLst>
      <p:ext uri="{BB962C8B-B14F-4D97-AF65-F5344CB8AC3E}">
        <p14:creationId xmlns:p14="http://schemas.microsoft.com/office/powerpoint/2010/main" val="4037861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esa.ac.k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omments" Target="../comments/commen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ihr.ac.uk/explore-nihr/funding-programmes/global-health.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RANGE!A1"/><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8720381" y="4939370"/>
            <a:ext cx="1352381" cy="590476"/>
          </a:xfrm>
          <a:prstGeom prst="rect">
            <a:avLst/>
          </a:prstGeom>
        </p:spPr>
      </p:pic>
      <p:pic>
        <p:nvPicPr>
          <p:cNvPr id="15" name="Picture 14"/>
          <p:cNvPicPr>
            <a:picLocks noChangeAspect="1"/>
          </p:cNvPicPr>
          <p:nvPr/>
        </p:nvPicPr>
        <p:blipFill>
          <a:blip r:embed="rId3"/>
          <a:stretch>
            <a:fillRect/>
          </a:stretch>
        </p:blipFill>
        <p:spPr>
          <a:xfrm>
            <a:off x="5898847" y="4897919"/>
            <a:ext cx="1190476" cy="600000"/>
          </a:xfrm>
          <a:prstGeom prst="rect">
            <a:avLst/>
          </a:prstGeom>
        </p:spPr>
      </p:pic>
      <p:sp>
        <p:nvSpPr>
          <p:cNvPr id="3" name="Subtitle 2"/>
          <p:cNvSpPr>
            <a:spLocks noGrp="1"/>
          </p:cNvSpPr>
          <p:nvPr>
            <p:ph type="subTitle" idx="1"/>
          </p:nvPr>
        </p:nvSpPr>
        <p:spPr>
          <a:xfrm>
            <a:off x="1524000" y="2451652"/>
            <a:ext cx="9144000" cy="1391478"/>
          </a:xfrm>
        </p:spPr>
        <p:txBody>
          <a:bodyPr>
            <a:normAutofit/>
          </a:bodyPr>
          <a:lstStyle/>
          <a:p>
            <a:r>
              <a:rPr lang="en-GB" sz="4400" dirty="0"/>
              <a:t>NIHR Financial Assurance Funding (FAF) Workshop</a:t>
            </a:r>
          </a:p>
        </p:txBody>
      </p:sp>
      <p:pic>
        <p:nvPicPr>
          <p:cNvPr id="8" name="Picture 7"/>
          <p:cNvPicPr>
            <a:picLocks noChangeAspect="1"/>
          </p:cNvPicPr>
          <p:nvPr/>
        </p:nvPicPr>
        <p:blipFill>
          <a:blip r:embed="rId4"/>
          <a:stretch>
            <a:fillRect/>
          </a:stretch>
        </p:blipFill>
        <p:spPr>
          <a:xfrm>
            <a:off x="1524000" y="4702975"/>
            <a:ext cx="971429" cy="771429"/>
          </a:xfrm>
          <a:prstGeom prst="rect">
            <a:avLst/>
          </a:prstGeom>
        </p:spPr>
      </p:pic>
      <p:pic>
        <p:nvPicPr>
          <p:cNvPr id="9" name="Picture 8"/>
          <p:cNvPicPr>
            <a:picLocks noChangeAspect="1"/>
          </p:cNvPicPr>
          <p:nvPr/>
        </p:nvPicPr>
        <p:blipFill>
          <a:blip r:embed="rId5"/>
          <a:stretch>
            <a:fillRect/>
          </a:stretch>
        </p:blipFill>
        <p:spPr>
          <a:xfrm>
            <a:off x="1339947" y="5691679"/>
            <a:ext cx="1104762" cy="742857"/>
          </a:xfrm>
          <a:prstGeom prst="rect">
            <a:avLst/>
          </a:prstGeom>
        </p:spPr>
      </p:pic>
      <p:pic>
        <p:nvPicPr>
          <p:cNvPr id="10" name="Picture 9"/>
          <p:cNvPicPr>
            <a:picLocks noChangeAspect="1"/>
          </p:cNvPicPr>
          <p:nvPr/>
        </p:nvPicPr>
        <p:blipFill>
          <a:blip r:embed="rId6"/>
          <a:stretch>
            <a:fillRect/>
          </a:stretch>
        </p:blipFill>
        <p:spPr>
          <a:xfrm>
            <a:off x="2985582" y="5640711"/>
            <a:ext cx="1847619" cy="657143"/>
          </a:xfrm>
          <a:prstGeom prst="rect">
            <a:avLst/>
          </a:prstGeom>
        </p:spPr>
      </p:pic>
      <p:pic>
        <p:nvPicPr>
          <p:cNvPr id="11" name="Picture 10"/>
          <p:cNvPicPr>
            <a:picLocks noChangeAspect="1"/>
          </p:cNvPicPr>
          <p:nvPr/>
        </p:nvPicPr>
        <p:blipFill>
          <a:blip r:embed="rId7"/>
          <a:stretch>
            <a:fillRect/>
          </a:stretch>
        </p:blipFill>
        <p:spPr>
          <a:xfrm>
            <a:off x="3278868" y="4911172"/>
            <a:ext cx="2038095" cy="533333"/>
          </a:xfrm>
          <a:prstGeom prst="rect">
            <a:avLst/>
          </a:prstGeom>
        </p:spPr>
      </p:pic>
      <p:pic>
        <p:nvPicPr>
          <p:cNvPr id="12" name="Picture 11"/>
          <p:cNvPicPr>
            <a:picLocks noChangeAspect="1"/>
          </p:cNvPicPr>
          <p:nvPr/>
        </p:nvPicPr>
        <p:blipFill>
          <a:blip r:embed="rId8"/>
          <a:stretch>
            <a:fillRect/>
          </a:stretch>
        </p:blipFill>
        <p:spPr>
          <a:xfrm>
            <a:off x="5657568" y="5610727"/>
            <a:ext cx="2292626" cy="1100930"/>
          </a:xfrm>
          <a:prstGeom prst="rect">
            <a:avLst/>
          </a:prstGeom>
        </p:spPr>
      </p:pic>
      <p:pic>
        <p:nvPicPr>
          <p:cNvPr id="16" name="Picture 15"/>
          <p:cNvPicPr>
            <a:picLocks noChangeAspect="1"/>
          </p:cNvPicPr>
          <p:nvPr/>
        </p:nvPicPr>
        <p:blipFill>
          <a:blip r:embed="rId9"/>
          <a:stretch>
            <a:fillRect/>
          </a:stretch>
        </p:blipFill>
        <p:spPr>
          <a:xfrm>
            <a:off x="8721552" y="5929774"/>
            <a:ext cx="1600000" cy="504762"/>
          </a:xfrm>
          <a:prstGeom prst="rect">
            <a:avLst/>
          </a:prstGeom>
        </p:spPr>
      </p:pic>
    </p:spTree>
    <p:extLst>
      <p:ext uri="{BB962C8B-B14F-4D97-AF65-F5344CB8AC3E}">
        <p14:creationId xmlns:p14="http://schemas.microsoft.com/office/powerpoint/2010/main" val="3389558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05500" y="1141644"/>
            <a:ext cx="5641804" cy="5460324"/>
          </a:xfrm>
          <a:prstGeom prst="rect">
            <a:avLst/>
          </a:prstGeom>
        </p:spPr>
      </p:pic>
    </p:spTree>
    <p:extLst>
      <p:ext uri="{BB962C8B-B14F-4D97-AF65-F5344CB8AC3E}">
        <p14:creationId xmlns:p14="http://schemas.microsoft.com/office/powerpoint/2010/main" val="3279328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0186"/>
            <a:ext cx="10515600" cy="628886"/>
          </a:xfrm>
        </p:spPr>
        <p:txBody>
          <a:bodyPr>
            <a:normAutofit fontScale="90000"/>
          </a:bodyPr>
          <a:lstStyle/>
          <a:p>
            <a:pPr algn="ctr"/>
            <a:r>
              <a:rPr lang="en-GB" b="1" dirty="0">
                <a:latin typeface="+mn-lt"/>
              </a:rPr>
              <a:t>Travel (Newcastle Guidelines)</a:t>
            </a:r>
          </a:p>
        </p:txBody>
      </p:sp>
      <p:sp>
        <p:nvSpPr>
          <p:cNvPr id="3" name="Content Placeholder 2"/>
          <p:cNvSpPr>
            <a:spLocks noGrp="1"/>
          </p:cNvSpPr>
          <p:nvPr>
            <p:ph idx="1"/>
          </p:nvPr>
        </p:nvSpPr>
        <p:spPr>
          <a:xfrm>
            <a:off x="838200" y="2763615"/>
            <a:ext cx="10515600" cy="3615069"/>
          </a:xfrm>
        </p:spPr>
        <p:txBody>
          <a:bodyPr>
            <a:normAutofit fontScale="92500" lnSpcReduction="20000"/>
          </a:bodyPr>
          <a:lstStyle/>
          <a:p>
            <a:r>
              <a:rPr lang="en-GB" sz="3200" dirty="0"/>
              <a:t>Mileage – 45p per mile for first 200 miles then 25p per mile over this</a:t>
            </a:r>
          </a:p>
          <a:p>
            <a:r>
              <a:rPr lang="en-GB" sz="3200" dirty="0"/>
              <a:t>Trains/flights – standard/economy fare</a:t>
            </a:r>
          </a:p>
          <a:p>
            <a:r>
              <a:rPr lang="en-GB" sz="3200" dirty="0"/>
              <a:t>Accommodation</a:t>
            </a:r>
          </a:p>
          <a:p>
            <a:pPr lvl="1"/>
            <a:r>
              <a:rPr lang="en-GB" sz="2800" dirty="0"/>
              <a:t>£165 per night for London</a:t>
            </a:r>
          </a:p>
          <a:p>
            <a:pPr lvl="1"/>
            <a:r>
              <a:rPr lang="en-GB" sz="2800" dirty="0"/>
              <a:t>£120 per night for rest of UK</a:t>
            </a:r>
          </a:p>
          <a:p>
            <a:pPr lvl="1"/>
            <a:r>
              <a:rPr lang="en-GB" sz="2800" dirty="0"/>
              <a:t>£165 per night for rest of the world</a:t>
            </a:r>
          </a:p>
          <a:p>
            <a:r>
              <a:rPr lang="en-GB" sz="3200" dirty="0"/>
              <a:t>Subsistence - £20 for lunch, £35 for dinner (snacks up to £10/day in the UK)</a:t>
            </a:r>
          </a:p>
        </p:txBody>
      </p:sp>
    </p:spTree>
    <p:extLst>
      <p:ext uri="{BB962C8B-B14F-4D97-AF65-F5344CB8AC3E}">
        <p14:creationId xmlns:p14="http://schemas.microsoft.com/office/powerpoint/2010/main" val="187620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64735"/>
            <a:ext cx="10515600" cy="691116"/>
          </a:xfrm>
        </p:spPr>
        <p:txBody>
          <a:bodyPr>
            <a:normAutofit fontScale="90000"/>
          </a:bodyPr>
          <a:lstStyle/>
          <a:p>
            <a:pPr algn="ctr"/>
            <a:r>
              <a:rPr lang="en-GB" b="1" dirty="0">
                <a:latin typeface="+mn-lt"/>
              </a:rPr>
              <a:t>RECEIPTS</a:t>
            </a:r>
          </a:p>
        </p:txBody>
      </p:sp>
      <p:sp>
        <p:nvSpPr>
          <p:cNvPr id="3" name="Content Placeholder 2"/>
          <p:cNvSpPr>
            <a:spLocks noGrp="1"/>
          </p:cNvSpPr>
          <p:nvPr>
            <p:ph idx="1"/>
          </p:nvPr>
        </p:nvSpPr>
        <p:spPr>
          <a:xfrm>
            <a:off x="838200" y="3349256"/>
            <a:ext cx="10515600" cy="2115880"/>
          </a:xfrm>
        </p:spPr>
        <p:txBody>
          <a:bodyPr>
            <a:normAutofit/>
          </a:bodyPr>
          <a:lstStyle/>
          <a:p>
            <a:r>
              <a:rPr lang="en-GB" sz="3200" dirty="0"/>
              <a:t>To provide evidence of correct use of funds</a:t>
            </a:r>
          </a:p>
          <a:p>
            <a:r>
              <a:rPr lang="en-GB" sz="3200" dirty="0"/>
              <a:t>Public funds needs to be transparent</a:t>
            </a:r>
          </a:p>
          <a:p>
            <a:r>
              <a:rPr lang="en-GB" sz="3200" dirty="0"/>
              <a:t>Ensure funds are being used as per agreement with NIHR</a:t>
            </a:r>
          </a:p>
        </p:txBody>
      </p:sp>
    </p:spTree>
    <p:extLst>
      <p:ext uri="{BB962C8B-B14F-4D97-AF65-F5344CB8AC3E}">
        <p14:creationId xmlns:p14="http://schemas.microsoft.com/office/powerpoint/2010/main" val="2976702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1377" y="2111748"/>
            <a:ext cx="11249247" cy="4473288"/>
          </a:xfrm>
          <a:prstGeom prst="rect">
            <a:avLst/>
          </a:prstGeom>
        </p:spPr>
      </p:pic>
    </p:spTree>
    <p:extLst>
      <p:ext uri="{BB962C8B-B14F-4D97-AF65-F5344CB8AC3E}">
        <p14:creationId xmlns:p14="http://schemas.microsoft.com/office/powerpoint/2010/main" val="250320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92482"/>
            <a:ext cx="10515600" cy="740196"/>
          </a:xfrm>
        </p:spPr>
        <p:txBody>
          <a:bodyPr>
            <a:normAutofit/>
          </a:bodyPr>
          <a:lstStyle/>
          <a:p>
            <a:pPr algn="ctr"/>
            <a:r>
              <a:rPr lang="en-GB" b="1" dirty="0">
                <a:latin typeface="+mn-lt"/>
              </a:rPr>
              <a:t>AUDIT</a:t>
            </a:r>
          </a:p>
        </p:txBody>
      </p:sp>
      <p:sp>
        <p:nvSpPr>
          <p:cNvPr id="3" name="Content Placeholder 2"/>
          <p:cNvSpPr>
            <a:spLocks noGrp="1"/>
          </p:cNvSpPr>
          <p:nvPr>
            <p:ph idx="1"/>
          </p:nvPr>
        </p:nvSpPr>
        <p:spPr>
          <a:xfrm>
            <a:off x="838200" y="2966484"/>
            <a:ext cx="10515600" cy="3210479"/>
          </a:xfrm>
        </p:spPr>
        <p:txBody>
          <a:bodyPr>
            <a:normAutofit/>
          </a:bodyPr>
          <a:lstStyle/>
          <a:p>
            <a:r>
              <a:rPr lang="en-GB" dirty="0"/>
              <a:t>Records need to be kept for six years following end of project</a:t>
            </a:r>
          </a:p>
          <a:p>
            <a:r>
              <a:rPr lang="en-GB" dirty="0"/>
              <a:t>NIHR can give one month’s notice to carry out site visits</a:t>
            </a:r>
          </a:p>
          <a:p>
            <a:r>
              <a:rPr lang="en-GB" dirty="0"/>
              <a:t>Audits will include NIHR looking at expenditure and receipts – need to ensure these match</a:t>
            </a:r>
          </a:p>
        </p:txBody>
      </p:sp>
    </p:spTree>
    <p:extLst>
      <p:ext uri="{BB962C8B-B14F-4D97-AF65-F5344CB8AC3E}">
        <p14:creationId xmlns:p14="http://schemas.microsoft.com/office/powerpoint/2010/main" val="2606794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1484" y="3232297"/>
            <a:ext cx="10515600" cy="3061623"/>
          </a:xfrm>
        </p:spPr>
        <p:txBody>
          <a:bodyPr/>
          <a:lstStyle/>
          <a:p>
            <a:pPr marL="0" indent="0" algn="ctr">
              <a:buNone/>
            </a:pPr>
            <a:r>
              <a:rPr lang="en-GB" dirty="0"/>
              <a:t>This research was funded by the National Institute for Health Research (NIHR) [Dementia Prevention &amp; Enhanced Care (</a:t>
            </a:r>
            <a:r>
              <a:rPr lang="en-GB" dirty="0" err="1"/>
              <a:t>DePEC</a:t>
            </a:r>
            <a:r>
              <a:rPr lang="en-GB" dirty="0"/>
              <a:t>) (16/137/62)] using UK aid from the UK Government to support global health research. The views expressed in this publication are those of the author(s) and not necessarily those of the NIHR or the Department of Health and Social Care</a:t>
            </a:r>
          </a:p>
        </p:txBody>
      </p:sp>
      <p:sp>
        <p:nvSpPr>
          <p:cNvPr id="5" name="Title 4"/>
          <p:cNvSpPr>
            <a:spLocks noGrp="1"/>
          </p:cNvSpPr>
          <p:nvPr>
            <p:ph type="title"/>
          </p:nvPr>
        </p:nvSpPr>
        <p:spPr>
          <a:xfrm>
            <a:off x="1061484" y="2126511"/>
            <a:ext cx="10515600" cy="691228"/>
          </a:xfrm>
        </p:spPr>
        <p:txBody>
          <a:bodyPr>
            <a:normAutofit fontScale="90000"/>
          </a:bodyPr>
          <a:lstStyle/>
          <a:p>
            <a:pPr algn="ctr"/>
            <a:r>
              <a:rPr lang="en-GB" b="1" dirty="0">
                <a:latin typeface="+mn-lt"/>
              </a:rPr>
              <a:t>DISCLAIMER STATEMENT FOR OUTPUTS</a:t>
            </a:r>
            <a:endParaRPr lang="en-GB" dirty="0">
              <a:latin typeface="+mn-lt"/>
            </a:endParaRPr>
          </a:p>
        </p:txBody>
      </p:sp>
    </p:spTree>
    <p:extLst>
      <p:ext uri="{BB962C8B-B14F-4D97-AF65-F5344CB8AC3E}">
        <p14:creationId xmlns:p14="http://schemas.microsoft.com/office/powerpoint/2010/main" val="1143762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3804"/>
            <a:ext cx="10515600" cy="815089"/>
          </a:xfrm>
        </p:spPr>
        <p:txBody>
          <a:bodyPr>
            <a:normAutofit/>
          </a:bodyPr>
          <a:lstStyle/>
          <a:p>
            <a:pPr algn="ctr"/>
            <a:r>
              <a:rPr lang="en-GB" sz="4000" b="1" dirty="0">
                <a:latin typeface="+mn-lt"/>
              </a:rPr>
              <a:t>GFGP ACCREDITATION</a:t>
            </a:r>
          </a:p>
        </p:txBody>
      </p:sp>
      <p:sp>
        <p:nvSpPr>
          <p:cNvPr id="3" name="Content Placeholder 2"/>
          <p:cNvSpPr>
            <a:spLocks noGrp="1"/>
          </p:cNvSpPr>
          <p:nvPr>
            <p:ph idx="1"/>
          </p:nvPr>
        </p:nvSpPr>
        <p:spPr>
          <a:xfrm>
            <a:off x="838200" y="3009015"/>
            <a:ext cx="10515600" cy="3167948"/>
          </a:xfrm>
        </p:spPr>
        <p:txBody>
          <a:bodyPr>
            <a:normAutofit/>
          </a:bodyPr>
          <a:lstStyle/>
          <a:p>
            <a:pPr marL="0" indent="0" algn="ctr">
              <a:buNone/>
            </a:pPr>
            <a:r>
              <a:rPr lang="en-GB" dirty="0" smtClean="0"/>
              <a:t>Michaela Goodson</a:t>
            </a:r>
            <a:endParaRPr lang="en-GB" dirty="0"/>
          </a:p>
        </p:txBody>
      </p:sp>
    </p:spTree>
    <p:extLst>
      <p:ext uri="{BB962C8B-B14F-4D97-AF65-F5344CB8AC3E}">
        <p14:creationId xmlns:p14="http://schemas.microsoft.com/office/powerpoint/2010/main" val="1659764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891" y="365125"/>
            <a:ext cx="4450357" cy="1325563"/>
          </a:xfrm>
        </p:spPr>
        <p:txBody>
          <a:bodyPr>
            <a:normAutofit/>
          </a:bodyPr>
          <a:lstStyle/>
          <a:p>
            <a:r>
              <a:rPr lang="en-US" sz="4000" b="1" dirty="0" smtClean="0">
                <a:latin typeface="+mn-lt"/>
              </a:rPr>
              <a:t>WHAT IS </a:t>
            </a:r>
            <a:r>
              <a:rPr lang="en-US" sz="4000" b="1" dirty="0">
                <a:latin typeface="+mn-lt"/>
              </a:rPr>
              <a:t>GFGP?</a:t>
            </a:r>
          </a:p>
        </p:txBody>
      </p:sp>
      <p:sp>
        <p:nvSpPr>
          <p:cNvPr id="3" name="Content Placeholder 2"/>
          <p:cNvSpPr>
            <a:spLocks noGrp="1"/>
          </p:cNvSpPr>
          <p:nvPr>
            <p:ph idx="1"/>
          </p:nvPr>
        </p:nvSpPr>
        <p:spPr>
          <a:xfrm>
            <a:off x="408709" y="2282825"/>
            <a:ext cx="10515600" cy="4351338"/>
          </a:xfrm>
        </p:spPr>
        <p:txBody>
          <a:bodyPr>
            <a:normAutofit fontScale="92500" lnSpcReduction="10000"/>
          </a:bodyPr>
          <a:lstStyle/>
          <a:p>
            <a:r>
              <a:rPr lang="en-US" dirty="0"/>
              <a:t>A </a:t>
            </a:r>
            <a:r>
              <a:rPr lang="en-US" dirty="0" err="1"/>
              <a:t>programme</a:t>
            </a:r>
            <a:r>
              <a:rPr lang="en-US" dirty="0"/>
              <a:t> that was originally developed in Kenya to  strengthen Africa’s research and development infrastructure.</a:t>
            </a:r>
          </a:p>
          <a:p>
            <a:r>
              <a:rPr lang="en-US" dirty="0"/>
              <a:t>Commonly used by UKRI to evaluate governance of LMIC research institutes</a:t>
            </a:r>
          </a:p>
          <a:p>
            <a:r>
              <a:rPr lang="en-US" dirty="0"/>
              <a:t>It is an innovative standard to set up the best practices in management of funds awarded to grantees.</a:t>
            </a:r>
          </a:p>
          <a:p>
            <a:r>
              <a:rPr lang="en-US" dirty="0"/>
              <a:t>More information at: </a:t>
            </a:r>
            <a:r>
              <a:rPr lang="en-US" dirty="0">
                <a:hlinkClick r:id="rId3"/>
              </a:rPr>
              <a:t>www.aesa.ac.ke</a:t>
            </a:r>
            <a:endParaRPr lang="en-US" dirty="0"/>
          </a:p>
          <a:p>
            <a:r>
              <a:rPr lang="en-US" dirty="0"/>
              <a:t> It’s a self assessment tool to support research institutions to take steps to build up their grant management capacity and resilience enabling institutions to attract more funding and allow funders to gain confidence of ability to manage grants.</a:t>
            </a:r>
          </a:p>
          <a:p>
            <a:endParaRPr lang="en-US" dirty="0"/>
          </a:p>
        </p:txBody>
      </p:sp>
    </p:spTree>
    <p:extLst>
      <p:ext uri="{BB962C8B-B14F-4D97-AF65-F5344CB8AC3E}">
        <p14:creationId xmlns:p14="http://schemas.microsoft.com/office/powerpoint/2010/main" val="2351505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2298943"/>
            <a:ext cx="10998016" cy="746010"/>
          </a:xfrm>
        </p:spPr>
        <p:txBody>
          <a:bodyPr>
            <a:normAutofit/>
          </a:bodyPr>
          <a:lstStyle/>
          <a:p>
            <a:pPr algn="ctr"/>
            <a:r>
              <a:rPr lang="en-US" sz="4000" b="1" dirty="0" smtClean="0">
                <a:latin typeface="+mn-lt"/>
              </a:rPr>
              <a:t>WHAT HAPPENS TO THE DATA?</a:t>
            </a:r>
            <a:endParaRPr lang="en-US" sz="4000" b="1" dirty="0">
              <a:latin typeface="+mn-lt"/>
            </a:endParaRPr>
          </a:p>
        </p:txBody>
      </p:sp>
      <p:sp>
        <p:nvSpPr>
          <p:cNvPr id="3" name="Content Placeholder 2"/>
          <p:cNvSpPr>
            <a:spLocks noGrp="1"/>
          </p:cNvSpPr>
          <p:nvPr>
            <p:ph idx="1"/>
          </p:nvPr>
        </p:nvSpPr>
        <p:spPr>
          <a:xfrm>
            <a:off x="408432" y="3218688"/>
            <a:ext cx="10515600" cy="2971800"/>
          </a:xfrm>
        </p:spPr>
        <p:txBody>
          <a:bodyPr/>
          <a:lstStyle/>
          <a:p>
            <a:r>
              <a:rPr lang="en-US" dirty="0"/>
              <a:t>Data is stored by the system and you can give access to grantors to access your assessment, but have to give permission for this.</a:t>
            </a:r>
          </a:p>
        </p:txBody>
      </p:sp>
    </p:spTree>
    <p:extLst>
      <p:ext uri="{BB962C8B-B14F-4D97-AF65-F5344CB8AC3E}">
        <p14:creationId xmlns:p14="http://schemas.microsoft.com/office/powerpoint/2010/main" val="3688644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6491" y="929552"/>
            <a:ext cx="4008397" cy="1325563"/>
          </a:xfrm>
        </p:spPr>
        <p:txBody>
          <a:bodyPr>
            <a:normAutofit/>
          </a:bodyPr>
          <a:lstStyle/>
          <a:p>
            <a:pPr algn="ctr"/>
            <a:r>
              <a:rPr lang="en-US" sz="4000" b="1" dirty="0">
                <a:latin typeface="+mn-lt"/>
              </a:rPr>
              <a:t>3 </a:t>
            </a:r>
            <a:r>
              <a:rPr lang="en-US" sz="4000" b="1" dirty="0" smtClean="0">
                <a:latin typeface="+mn-lt"/>
              </a:rPr>
              <a:t>LEVELS</a:t>
            </a:r>
            <a:endParaRPr lang="en-US" sz="4000" b="1" dirty="0">
              <a:latin typeface="+mn-lt"/>
            </a:endParaRPr>
          </a:p>
        </p:txBody>
      </p:sp>
      <p:sp>
        <p:nvSpPr>
          <p:cNvPr id="3" name="Content Placeholder 2"/>
          <p:cNvSpPr>
            <a:spLocks noGrp="1"/>
          </p:cNvSpPr>
          <p:nvPr>
            <p:ph idx="1"/>
          </p:nvPr>
        </p:nvSpPr>
        <p:spPr>
          <a:xfrm>
            <a:off x="1018309" y="2255115"/>
            <a:ext cx="10515600" cy="4351338"/>
          </a:xfrm>
        </p:spPr>
        <p:txBody>
          <a:bodyPr>
            <a:normAutofit fontScale="92500"/>
          </a:bodyPr>
          <a:lstStyle/>
          <a:p>
            <a:r>
              <a:rPr lang="en-US" dirty="0"/>
              <a:t>Bronze: Basic assessment 250USD</a:t>
            </a:r>
          </a:p>
          <a:p>
            <a:r>
              <a:rPr lang="en-US" dirty="0"/>
              <a:t>Silver: more in depth and requires uploading of more policies</a:t>
            </a:r>
          </a:p>
          <a:p>
            <a:r>
              <a:rPr lang="en-US" dirty="0"/>
              <a:t>Gold: For larger grants and multi country sharing a budget, but also requires more measures in place.</a:t>
            </a:r>
          </a:p>
          <a:p>
            <a:r>
              <a:rPr lang="en-US" dirty="0"/>
              <a:t>Platinum: more uploads, policies, bigger </a:t>
            </a:r>
            <a:r>
              <a:rPr lang="en-US" dirty="0" err="1"/>
              <a:t>organisations</a:t>
            </a:r>
            <a:r>
              <a:rPr lang="en-US" dirty="0"/>
              <a:t> (whole universities rather than departments).</a:t>
            </a:r>
          </a:p>
          <a:p>
            <a:r>
              <a:rPr lang="en-US" dirty="0"/>
              <a:t>Grantors can ask or pay for an institution to do the assessment before they decide how much and whether that institute can receive and manage their own finance or whether it needs to be done elsewhere.</a:t>
            </a:r>
          </a:p>
          <a:p>
            <a:r>
              <a:rPr lang="en-US" dirty="0"/>
              <a:t>For larger grants, it is likely to become mandatory at least at Bronze level.</a:t>
            </a:r>
          </a:p>
        </p:txBody>
      </p:sp>
    </p:spTree>
    <p:extLst>
      <p:ext uri="{BB962C8B-B14F-4D97-AF65-F5344CB8AC3E}">
        <p14:creationId xmlns:p14="http://schemas.microsoft.com/office/powerpoint/2010/main" val="1837606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GB" sz="4000" dirty="0"/>
          </a:p>
          <a:p>
            <a:pPr marL="0" indent="0" algn="ctr">
              <a:buNone/>
            </a:pPr>
            <a:endParaRPr lang="en-GB" sz="4000" dirty="0"/>
          </a:p>
          <a:p>
            <a:pPr marL="0" indent="0" algn="ctr">
              <a:buNone/>
            </a:pPr>
            <a:r>
              <a:rPr lang="en-GB" sz="4000" dirty="0"/>
              <a:t>WELCOME FROM PROFESSOR DAME LOUISE ROBINSON</a:t>
            </a:r>
          </a:p>
        </p:txBody>
      </p:sp>
    </p:spTree>
    <p:extLst>
      <p:ext uri="{BB962C8B-B14F-4D97-AF65-F5344CB8AC3E}">
        <p14:creationId xmlns:p14="http://schemas.microsoft.com/office/powerpoint/2010/main" val="2371668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3" y="1516919"/>
            <a:ext cx="9491195" cy="1325563"/>
          </a:xfrm>
        </p:spPr>
        <p:txBody>
          <a:bodyPr>
            <a:normAutofit/>
          </a:bodyPr>
          <a:lstStyle/>
          <a:p>
            <a:r>
              <a:rPr lang="en-US" sz="4000" b="1" dirty="0">
                <a:latin typeface="+mn-lt"/>
              </a:rPr>
              <a:t>https://www.globalgrantcommunity.org/login</a:t>
            </a:r>
          </a:p>
        </p:txBody>
      </p:sp>
      <p:pic>
        <p:nvPicPr>
          <p:cNvPr id="4" name="Content Placeholder 3"/>
          <p:cNvPicPr>
            <a:picLocks noGrp="1" noChangeAspect="1"/>
          </p:cNvPicPr>
          <p:nvPr>
            <p:ph idx="1"/>
          </p:nvPr>
        </p:nvPicPr>
        <p:blipFill>
          <a:blip r:embed="rId3"/>
          <a:stretch>
            <a:fillRect/>
          </a:stretch>
        </p:blipFill>
        <p:spPr>
          <a:xfrm>
            <a:off x="1955222" y="2911221"/>
            <a:ext cx="8267700" cy="3762375"/>
          </a:xfrm>
          <a:prstGeom prst="rect">
            <a:avLst/>
          </a:prstGeom>
        </p:spPr>
      </p:pic>
    </p:spTree>
    <p:extLst>
      <p:ext uri="{BB962C8B-B14F-4D97-AF65-F5344CB8AC3E}">
        <p14:creationId xmlns:p14="http://schemas.microsoft.com/office/powerpoint/2010/main" val="4294521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2117252" y="1522587"/>
            <a:ext cx="8659006" cy="5105150"/>
          </a:xfrm>
          <a:prstGeom prst="rect">
            <a:avLst/>
          </a:prstGeom>
        </p:spPr>
      </p:pic>
    </p:spTree>
    <p:extLst>
      <p:ext uri="{BB962C8B-B14F-4D97-AF65-F5344CB8AC3E}">
        <p14:creationId xmlns:p14="http://schemas.microsoft.com/office/powerpoint/2010/main" val="309894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81118" y="1156871"/>
            <a:ext cx="6496537" cy="5627977"/>
          </a:xfrm>
          <a:prstGeom prst="rect">
            <a:avLst/>
          </a:prstGeom>
        </p:spPr>
      </p:pic>
    </p:spTree>
    <p:extLst>
      <p:ext uri="{BB962C8B-B14F-4D97-AF65-F5344CB8AC3E}">
        <p14:creationId xmlns:p14="http://schemas.microsoft.com/office/powerpoint/2010/main" val="98587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33625" y="1438275"/>
            <a:ext cx="7829550" cy="5419725"/>
          </a:xfrm>
          <a:prstGeom prst="rect">
            <a:avLst/>
          </a:prstGeom>
        </p:spPr>
      </p:pic>
    </p:spTree>
    <p:extLst>
      <p:ext uri="{BB962C8B-B14F-4D97-AF65-F5344CB8AC3E}">
        <p14:creationId xmlns:p14="http://schemas.microsoft.com/office/powerpoint/2010/main" val="3620544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2537" y="1200150"/>
            <a:ext cx="7848600" cy="5657850"/>
          </a:xfrm>
          <a:prstGeom prst="rect">
            <a:avLst/>
          </a:prstGeom>
        </p:spPr>
      </p:pic>
    </p:spTree>
    <p:extLst>
      <p:ext uri="{BB962C8B-B14F-4D97-AF65-F5344CB8AC3E}">
        <p14:creationId xmlns:p14="http://schemas.microsoft.com/office/powerpoint/2010/main" val="701247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837" y="836179"/>
            <a:ext cx="6449290" cy="1325563"/>
          </a:xfrm>
        </p:spPr>
        <p:txBody>
          <a:bodyPr>
            <a:normAutofit/>
          </a:bodyPr>
          <a:lstStyle/>
          <a:p>
            <a:r>
              <a:rPr lang="en-US" sz="4000" b="1" dirty="0" smtClean="0">
                <a:latin typeface="+mn-lt"/>
              </a:rPr>
              <a:t>FINANCE – BRONZE EXAMPLE</a:t>
            </a:r>
            <a:endParaRPr lang="en-US" sz="4000" b="1" dirty="0">
              <a:latin typeface="+mn-lt"/>
            </a:endParaRPr>
          </a:p>
        </p:txBody>
      </p:sp>
      <p:pic>
        <p:nvPicPr>
          <p:cNvPr id="4" name="Content Placeholder 3"/>
          <p:cNvPicPr>
            <a:picLocks noGrp="1" noChangeAspect="1"/>
          </p:cNvPicPr>
          <p:nvPr>
            <p:ph idx="1"/>
          </p:nvPr>
        </p:nvPicPr>
        <p:blipFill>
          <a:blip r:embed="rId3"/>
          <a:stretch>
            <a:fillRect/>
          </a:stretch>
        </p:blipFill>
        <p:spPr>
          <a:xfrm>
            <a:off x="2286000" y="1797915"/>
            <a:ext cx="6179127" cy="4694959"/>
          </a:xfrm>
          <a:prstGeom prst="rect">
            <a:avLst/>
          </a:prstGeom>
        </p:spPr>
      </p:pic>
    </p:spTree>
    <p:extLst>
      <p:ext uri="{BB962C8B-B14F-4D97-AF65-F5344CB8AC3E}">
        <p14:creationId xmlns:p14="http://schemas.microsoft.com/office/powerpoint/2010/main" val="615354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29410" y="1152144"/>
            <a:ext cx="7186390" cy="5587504"/>
          </a:xfrm>
          <a:prstGeom prst="rect">
            <a:avLst/>
          </a:prstGeom>
        </p:spPr>
      </p:pic>
    </p:spTree>
    <p:extLst>
      <p:ext uri="{BB962C8B-B14F-4D97-AF65-F5344CB8AC3E}">
        <p14:creationId xmlns:p14="http://schemas.microsoft.com/office/powerpoint/2010/main" val="654290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106" y="1458249"/>
            <a:ext cx="4305438" cy="891760"/>
          </a:xfrm>
        </p:spPr>
        <p:txBody>
          <a:bodyPr>
            <a:normAutofit/>
          </a:bodyPr>
          <a:lstStyle/>
          <a:p>
            <a:r>
              <a:rPr lang="en-US" sz="4000" b="1" dirty="0" smtClean="0">
                <a:latin typeface="+mn-lt"/>
              </a:rPr>
              <a:t>SILVER EXAMPLE</a:t>
            </a:r>
            <a:endParaRPr lang="en-US" sz="4000" b="1" dirty="0">
              <a:latin typeface="+mn-lt"/>
            </a:endParaRPr>
          </a:p>
        </p:txBody>
      </p:sp>
      <p:pic>
        <p:nvPicPr>
          <p:cNvPr id="4" name="Content Placeholder 3"/>
          <p:cNvPicPr>
            <a:picLocks noGrp="1" noChangeAspect="1"/>
          </p:cNvPicPr>
          <p:nvPr>
            <p:ph idx="1"/>
          </p:nvPr>
        </p:nvPicPr>
        <p:blipFill>
          <a:blip r:embed="rId3"/>
          <a:stretch>
            <a:fillRect/>
          </a:stretch>
        </p:blipFill>
        <p:spPr>
          <a:xfrm>
            <a:off x="1989963" y="2524728"/>
            <a:ext cx="8248650" cy="4105275"/>
          </a:xfrm>
          <a:prstGeom prst="rect">
            <a:avLst/>
          </a:prstGeom>
        </p:spPr>
      </p:pic>
    </p:spTree>
    <p:extLst>
      <p:ext uri="{BB962C8B-B14F-4D97-AF65-F5344CB8AC3E}">
        <p14:creationId xmlns:p14="http://schemas.microsoft.com/office/powerpoint/2010/main" val="2307588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783" y="682942"/>
            <a:ext cx="3840129" cy="1325563"/>
          </a:xfrm>
        </p:spPr>
        <p:txBody>
          <a:bodyPr/>
          <a:lstStyle/>
          <a:p>
            <a:r>
              <a:rPr lang="en-US" sz="4000" b="1" dirty="0" smtClean="0">
                <a:latin typeface="+mn-lt"/>
              </a:rPr>
              <a:t>GOLD EXAMPLE</a:t>
            </a:r>
            <a:endParaRPr lang="en-US" b="1" dirty="0">
              <a:latin typeface="+mn-lt"/>
            </a:endParaRPr>
          </a:p>
        </p:txBody>
      </p:sp>
      <p:pic>
        <p:nvPicPr>
          <p:cNvPr id="4" name="Content Placeholder 3"/>
          <p:cNvPicPr>
            <a:picLocks noGrp="1" noChangeAspect="1"/>
          </p:cNvPicPr>
          <p:nvPr>
            <p:ph idx="1"/>
          </p:nvPr>
        </p:nvPicPr>
        <p:blipFill>
          <a:blip r:embed="rId3"/>
          <a:stretch>
            <a:fillRect/>
          </a:stretch>
        </p:blipFill>
        <p:spPr>
          <a:xfrm>
            <a:off x="2686544" y="1667317"/>
            <a:ext cx="5982319" cy="4847618"/>
          </a:xfrm>
          <a:prstGeom prst="rect">
            <a:avLst/>
          </a:prstGeom>
        </p:spPr>
      </p:pic>
    </p:spTree>
    <p:extLst>
      <p:ext uri="{BB962C8B-B14F-4D97-AF65-F5344CB8AC3E}">
        <p14:creationId xmlns:p14="http://schemas.microsoft.com/office/powerpoint/2010/main" val="4024472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3437"/>
            <a:ext cx="10515600" cy="1069531"/>
          </a:xfrm>
        </p:spPr>
        <p:txBody>
          <a:bodyPr>
            <a:normAutofit/>
          </a:bodyPr>
          <a:lstStyle/>
          <a:p>
            <a:pPr algn="ctr"/>
            <a:r>
              <a:rPr lang="en-US" sz="4000" b="1" dirty="0" smtClean="0">
                <a:latin typeface="+mn-lt"/>
              </a:rPr>
              <a:t>HOW LONG WILL IT TAKE TO COMPLETE?</a:t>
            </a:r>
            <a:endParaRPr lang="en-US" sz="4000" b="1" dirty="0">
              <a:latin typeface="+mn-lt"/>
            </a:endParaRPr>
          </a:p>
        </p:txBody>
      </p:sp>
      <p:sp>
        <p:nvSpPr>
          <p:cNvPr id="3" name="Content Placeholder 2"/>
          <p:cNvSpPr>
            <a:spLocks noGrp="1"/>
          </p:cNvSpPr>
          <p:nvPr>
            <p:ph idx="1"/>
          </p:nvPr>
        </p:nvSpPr>
        <p:spPr>
          <a:xfrm>
            <a:off x="1059873" y="3172968"/>
            <a:ext cx="10515600" cy="4351338"/>
          </a:xfrm>
        </p:spPr>
        <p:txBody>
          <a:bodyPr/>
          <a:lstStyle/>
          <a:p>
            <a:r>
              <a:rPr lang="en-US" dirty="0"/>
              <a:t>If policies all made then  1 day to complete</a:t>
            </a:r>
          </a:p>
          <a:p>
            <a:r>
              <a:rPr lang="en-US" dirty="0"/>
              <a:t>If polices are not there and cant be uploaded, you may not pass the assessment or have to make the policies first and there will be a variable time for approval of policies from the organization.</a:t>
            </a:r>
          </a:p>
          <a:p>
            <a:r>
              <a:rPr lang="en-US" dirty="0"/>
              <a:t>If an institution is unable to comply with Bronze level standards, it is unlikely that they will be able to compete for further funding or manage their own finances.</a:t>
            </a:r>
          </a:p>
        </p:txBody>
      </p:sp>
    </p:spTree>
    <p:extLst>
      <p:ext uri="{BB962C8B-B14F-4D97-AF65-F5344CB8AC3E}">
        <p14:creationId xmlns:p14="http://schemas.microsoft.com/office/powerpoint/2010/main" val="243282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0187"/>
            <a:ext cx="10515600" cy="765655"/>
          </a:xfrm>
        </p:spPr>
        <p:txBody>
          <a:bodyPr/>
          <a:lstStyle/>
          <a:p>
            <a:pPr algn="ctr"/>
            <a:r>
              <a:rPr lang="en-GB" b="1" dirty="0">
                <a:latin typeface="+mn-lt"/>
              </a:rPr>
              <a:t>Who are NIHR?</a:t>
            </a:r>
          </a:p>
        </p:txBody>
      </p:sp>
      <p:sp>
        <p:nvSpPr>
          <p:cNvPr id="3" name="Content Placeholder 2"/>
          <p:cNvSpPr>
            <a:spLocks noGrp="1"/>
          </p:cNvSpPr>
          <p:nvPr>
            <p:ph idx="1"/>
          </p:nvPr>
        </p:nvSpPr>
        <p:spPr>
          <a:xfrm>
            <a:off x="838200" y="3062177"/>
            <a:ext cx="10515600" cy="3114786"/>
          </a:xfrm>
        </p:spPr>
        <p:txBody>
          <a:bodyPr>
            <a:normAutofit fontScale="85000" lnSpcReduction="10000"/>
          </a:bodyPr>
          <a:lstStyle/>
          <a:p>
            <a:pPr marL="0" indent="0" algn="ctr">
              <a:buNone/>
            </a:pPr>
            <a:r>
              <a:rPr lang="en-GB" dirty="0"/>
              <a:t>NIHR is the nation’s largest funder of health and care research and provide the people, facilities and technology that enables research to thrive.</a:t>
            </a:r>
          </a:p>
          <a:p>
            <a:pPr marL="0" indent="0" algn="ctr">
              <a:buNone/>
            </a:pPr>
            <a:endParaRPr lang="en-GB" dirty="0"/>
          </a:p>
          <a:p>
            <a:pPr marL="0" indent="0" algn="ctr">
              <a:buNone/>
            </a:pPr>
            <a:r>
              <a:rPr lang="en-GB" dirty="0"/>
              <a:t>The NIHR Global Health Research programme supports high-quality applied health research for the direct and primary benefit of people in low and middle-income countries (LMICs), using Official Development Assistance (ODA) funding.</a:t>
            </a:r>
          </a:p>
          <a:p>
            <a:pPr marL="0" indent="0" algn="ctr">
              <a:buNone/>
            </a:pPr>
            <a:r>
              <a:rPr lang="en-GB" dirty="0"/>
              <a:t>#</a:t>
            </a:r>
            <a:r>
              <a:rPr lang="en-GB" dirty="0" err="1"/>
              <a:t>nihrglobalhealth</a:t>
            </a:r>
            <a:endParaRPr lang="en-GB" dirty="0"/>
          </a:p>
          <a:p>
            <a:pPr marL="0" indent="0" algn="ctr">
              <a:buNone/>
            </a:pPr>
            <a:r>
              <a:rPr lang="en-GB" dirty="0">
                <a:hlinkClick r:id="rId3"/>
              </a:rPr>
              <a:t>https://www.nihr.ac.uk/explore-nihr/funding-programmes/global-health.htm</a:t>
            </a:r>
            <a:endParaRPr lang="en-GB" dirty="0"/>
          </a:p>
          <a:p>
            <a:pPr marL="0" indent="0" algn="ctr">
              <a:buNone/>
            </a:pPr>
            <a:endParaRPr lang="en-GB" dirty="0"/>
          </a:p>
          <a:p>
            <a:pPr marL="0" indent="0" algn="ctr">
              <a:buNone/>
            </a:pPr>
            <a:endParaRPr lang="en-GB" dirty="0"/>
          </a:p>
        </p:txBody>
      </p:sp>
    </p:spTree>
    <p:extLst>
      <p:ext uri="{BB962C8B-B14F-4D97-AF65-F5344CB8AC3E}">
        <p14:creationId xmlns:p14="http://schemas.microsoft.com/office/powerpoint/2010/main" val="2233283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C6C79-F08C-4589-B9B6-CC92C4A351C7}"/>
              </a:ext>
            </a:extLst>
          </p:cNvPr>
          <p:cNvSpPr>
            <a:spLocks noGrp="1"/>
          </p:cNvSpPr>
          <p:nvPr>
            <p:ph type="title"/>
          </p:nvPr>
        </p:nvSpPr>
        <p:spPr>
          <a:xfrm>
            <a:off x="2450592" y="1892173"/>
            <a:ext cx="4873752" cy="1325563"/>
          </a:xfrm>
        </p:spPr>
        <p:txBody>
          <a:bodyPr/>
          <a:lstStyle/>
          <a:p>
            <a:r>
              <a:rPr lang="en-MY" b="1" dirty="0"/>
              <a:t>                  </a:t>
            </a:r>
            <a:r>
              <a:rPr lang="en-MY" sz="4000" b="1" dirty="0" smtClean="0">
                <a:latin typeface="+mn-lt"/>
              </a:rPr>
              <a:t>AIM</a:t>
            </a:r>
            <a:endParaRPr lang="en-MY" sz="4000" b="1" dirty="0">
              <a:latin typeface="+mn-lt"/>
            </a:endParaRPr>
          </a:p>
        </p:txBody>
      </p:sp>
      <p:sp>
        <p:nvSpPr>
          <p:cNvPr id="3" name="Content Placeholder 2">
            <a:extLst>
              <a:ext uri="{FF2B5EF4-FFF2-40B4-BE49-F238E27FC236}">
                <a16:creationId xmlns:a16="http://schemas.microsoft.com/office/drawing/2014/main" id="{35901364-CFE5-4D71-8796-154BC6C0D361}"/>
              </a:ext>
            </a:extLst>
          </p:cNvPr>
          <p:cNvSpPr>
            <a:spLocks noGrp="1"/>
          </p:cNvSpPr>
          <p:nvPr>
            <p:ph idx="1"/>
          </p:nvPr>
        </p:nvSpPr>
        <p:spPr>
          <a:xfrm>
            <a:off x="648947" y="3372346"/>
            <a:ext cx="10515600" cy="4351338"/>
          </a:xfrm>
        </p:spPr>
        <p:txBody>
          <a:bodyPr/>
          <a:lstStyle/>
          <a:p>
            <a:r>
              <a:rPr lang="en-MY" dirty="0"/>
              <a:t>For all the </a:t>
            </a:r>
            <a:r>
              <a:rPr lang="en-MY" dirty="0" err="1"/>
              <a:t>DePEC</a:t>
            </a:r>
            <a:r>
              <a:rPr lang="en-MY" dirty="0"/>
              <a:t> countries to have completed a Bronze financial assessment before the next meeting or at least found what is missing policy and document wise so that they can  achieve the Bronze status.</a:t>
            </a:r>
          </a:p>
        </p:txBody>
      </p:sp>
    </p:spTree>
    <p:extLst>
      <p:ext uri="{BB962C8B-B14F-4D97-AF65-F5344CB8AC3E}">
        <p14:creationId xmlns:p14="http://schemas.microsoft.com/office/powerpoint/2010/main" val="614694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74" y="2353413"/>
            <a:ext cx="11642651" cy="857619"/>
          </a:xfrm>
        </p:spPr>
        <p:txBody>
          <a:bodyPr>
            <a:noAutofit/>
          </a:bodyPr>
          <a:lstStyle/>
          <a:p>
            <a:pPr algn="ctr"/>
            <a:r>
              <a:rPr lang="en-GB" sz="4000" b="1" dirty="0">
                <a:latin typeface="+mn-lt"/>
              </a:rPr>
              <a:t>FURTHER FUNDING AND COSTING OF GRANT APPLICATIONS</a:t>
            </a:r>
          </a:p>
        </p:txBody>
      </p:sp>
      <p:sp>
        <p:nvSpPr>
          <p:cNvPr id="3" name="Content Placeholder 2"/>
          <p:cNvSpPr>
            <a:spLocks noGrp="1"/>
          </p:cNvSpPr>
          <p:nvPr>
            <p:ph idx="1"/>
          </p:nvPr>
        </p:nvSpPr>
        <p:spPr>
          <a:xfrm>
            <a:off x="838200" y="3444949"/>
            <a:ext cx="10515600" cy="2732014"/>
          </a:xfrm>
        </p:spPr>
        <p:txBody>
          <a:bodyPr>
            <a:normAutofit/>
          </a:bodyPr>
          <a:lstStyle/>
          <a:p>
            <a:pPr algn="ctr"/>
            <a:r>
              <a:rPr lang="en-GB" sz="3200" dirty="0"/>
              <a:t>Searching for funding opportunities</a:t>
            </a:r>
          </a:p>
          <a:p>
            <a:pPr algn="ctr"/>
            <a:r>
              <a:rPr lang="en-GB" sz="3200" dirty="0"/>
              <a:t>Costing of grants </a:t>
            </a:r>
          </a:p>
          <a:p>
            <a:pPr algn="ctr"/>
            <a:r>
              <a:rPr lang="en-GB" sz="3200" dirty="0"/>
              <a:t>Funders guidelines</a:t>
            </a:r>
          </a:p>
          <a:p>
            <a:pPr algn="ctr"/>
            <a:r>
              <a:rPr lang="en-GB" sz="3200" dirty="0"/>
              <a:t>Submission of application</a:t>
            </a:r>
          </a:p>
        </p:txBody>
      </p:sp>
    </p:spTree>
    <p:extLst>
      <p:ext uri="{BB962C8B-B14F-4D97-AF65-F5344CB8AC3E}">
        <p14:creationId xmlns:p14="http://schemas.microsoft.com/office/powerpoint/2010/main" val="1599728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2339441" y="201880"/>
            <a:ext cx="4579414" cy="4073237"/>
          </a:xfrm>
          <a:prstGeom prst="rect">
            <a:avLst/>
          </a:prstGeom>
        </p:spPr>
      </p:pic>
      <p:pic>
        <p:nvPicPr>
          <p:cNvPr id="7" name="Picture 6"/>
          <p:cNvPicPr>
            <a:picLocks noChangeAspect="1"/>
          </p:cNvPicPr>
          <p:nvPr/>
        </p:nvPicPr>
        <p:blipFill>
          <a:blip r:embed="rId4"/>
          <a:stretch>
            <a:fillRect/>
          </a:stretch>
        </p:blipFill>
        <p:spPr>
          <a:xfrm>
            <a:off x="2493819" y="4393869"/>
            <a:ext cx="4425036" cy="1716819"/>
          </a:xfrm>
          <a:prstGeom prst="rect">
            <a:avLst/>
          </a:prstGeom>
        </p:spPr>
      </p:pic>
    </p:spTree>
    <p:extLst>
      <p:ext uri="{BB962C8B-B14F-4D97-AF65-F5344CB8AC3E}">
        <p14:creationId xmlns:p14="http://schemas.microsoft.com/office/powerpoint/2010/main" val="358790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74" y="2024229"/>
            <a:ext cx="11642651" cy="857619"/>
          </a:xfrm>
        </p:spPr>
        <p:txBody>
          <a:bodyPr>
            <a:noAutofit/>
          </a:bodyPr>
          <a:lstStyle/>
          <a:p>
            <a:pPr algn="ctr"/>
            <a:r>
              <a:rPr lang="en-GB" sz="4000" b="1" dirty="0" smtClean="0">
                <a:latin typeface="+mn-lt"/>
              </a:rPr>
              <a:t>TIPS FOR SUCCESSFUL APPLICATIONS</a:t>
            </a:r>
            <a:endParaRPr lang="en-GB" sz="4000" b="1" dirty="0">
              <a:latin typeface="+mn-lt"/>
            </a:endParaRPr>
          </a:p>
        </p:txBody>
      </p:sp>
      <p:sp>
        <p:nvSpPr>
          <p:cNvPr id="3" name="Content Placeholder 2"/>
          <p:cNvSpPr>
            <a:spLocks noGrp="1"/>
          </p:cNvSpPr>
          <p:nvPr>
            <p:ph idx="1"/>
          </p:nvPr>
        </p:nvSpPr>
        <p:spPr>
          <a:xfrm>
            <a:off x="838200" y="2980944"/>
            <a:ext cx="10515600" cy="3666744"/>
          </a:xfrm>
        </p:spPr>
        <p:txBody>
          <a:bodyPr>
            <a:normAutofit fontScale="85000" lnSpcReduction="20000"/>
          </a:bodyPr>
          <a:lstStyle/>
          <a:p>
            <a:r>
              <a:rPr lang="en-GB" sz="2400" dirty="0" smtClean="0"/>
              <a:t>Make sure you meet all eligibility criteria</a:t>
            </a:r>
          </a:p>
          <a:p>
            <a:r>
              <a:rPr lang="en-GB" sz="2400" dirty="0" smtClean="0"/>
              <a:t>Ensure you have high quality plans within the remit of the call and address all the selection criteria</a:t>
            </a:r>
          </a:p>
          <a:p>
            <a:r>
              <a:rPr lang="en-GB" sz="2400" dirty="0" smtClean="0"/>
              <a:t>Be clear why this is the right time to be doing this research and what knowledge gap will be filled</a:t>
            </a:r>
          </a:p>
          <a:p>
            <a:r>
              <a:rPr lang="en-GB" sz="2400" dirty="0" smtClean="0"/>
              <a:t>Appropriate community engagement and involvement</a:t>
            </a:r>
          </a:p>
          <a:p>
            <a:r>
              <a:rPr lang="en-GB" sz="2400" dirty="0" smtClean="0"/>
              <a:t>Plans to build a research collaboration with appropriate mix of relevant expertise</a:t>
            </a:r>
          </a:p>
          <a:p>
            <a:r>
              <a:rPr lang="en-GB" sz="2400" dirty="0" smtClean="0"/>
              <a:t>Letters of supporting showing strong institutional commitment</a:t>
            </a:r>
          </a:p>
          <a:p>
            <a:r>
              <a:rPr lang="en-GB" sz="2400" dirty="0" smtClean="0"/>
              <a:t>Clear governance and project management</a:t>
            </a:r>
          </a:p>
          <a:p>
            <a:r>
              <a:rPr lang="en-GB" sz="2400" dirty="0" smtClean="0"/>
              <a:t>Clear milestones and endpoints</a:t>
            </a:r>
          </a:p>
          <a:p>
            <a:r>
              <a:rPr lang="en-GB" sz="2400" dirty="0" smtClean="0"/>
              <a:t>Demonstration of appropriate due diligence and risk management</a:t>
            </a:r>
          </a:p>
          <a:p>
            <a:r>
              <a:rPr lang="en-GB" sz="2400" dirty="0" smtClean="0"/>
              <a:t>A clear budget with consideration of value for money</a:t>
            </a:r>
          </a:p>
        </p:txBody>
      </p:sp>
    </p:spTree>
    <p:extLst>
      <p:ext uri="{BB962C8B-B14F-4D97-AF65-F5344CB8AC3E}">
        <p14:creationId xmlns:p14="http://schemas.microsoft.com/office/powerpoint/2010/main" val="2655104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74" y="2024229"/>
            <a:ext cx="11642651" cy="857619"/>
          </a:xfrm>
        </p:spPr>
        <p:txBody>
          <a:bodyPr>
            <a:noAutofit/>
          </a:bodyPr>
          <a:lstStyle/>
          <a:p>
            <a:pPr algn="ctr"/>
            <a:r>
              <a:rPr lang="en-GB" sz="4000" b="1" dirty="0" smtClean="0">
                <a:latin typeface="+mn-lt"/>
              </a:rPr>
              <a:t>What to Avoid</a:t>
            </a:r>
            <a:endParaRPr lang="en-GB" sz="4000" b="1" dirty="0">
              <a:latin typeface="+mn-lt"/>
            </a:endParaRPr>
          </a:p>
        </p:txBody>
      </p:sp>
      <p:sp>
        <p:nvSpPr>
          <p:cNvPr id="3" name="Content Placeholder 2"/>
          <p:cNvSpPr>
            <a:spLocks noGrp="1"/>
          </p:cNvSpPr>
          <p:nvPr>
            <p:ph idx="1"/>
          </p:nvPr>
        </p:nvSpPr>
        <p:spPr>
          <a:xfrm>
            <a:off x="838200" y="2980944"/>
            <a:ext cx="10515600" cy="3666744"/>
          </a:xfrm>
        </p:spPr>
        <p:txBody>
          <a:bodyPr>
            <a:normAutofit/>
          </a:bodyPr>
          <a:lstStyle/>
          <a:p>
            <a:r>
              <a:rPr lang="en-GB" sz="2400" smtClean="0"/>
              <a:t>Being too </a:t>
            </a:r>
            <a:r>
              <a:rPr lang="en-GB" sz="2400" dirty="0" smtClean="0"/>
              <a:t>ambitious, the funder will need to be convinced the programme can be delivered within the time frame and budget.  Think about whether you need to be more focussed</a:t>
            </a:r>
          </a:p>
          <a:p>
            <a:r>
              <a:rPr lang="en-GB" sz="2400" dirty="0" smtClean="0"/>
              <a:t>Missing a key part of the remit of the call, for example don’t forget to include strong plans for capacity building and ensuring sustainability beyond the end of the funding</a:t>
            </a:r>
          </a:p>
          <a:p>
            <a:r>
              <a:rPr lang="en-GB" sz="2400" dirty="0" smtClean="0"/>
              <a:t>Having more partners than you need – this will make your programme more difficult to manage</a:t>
            </a:r>
          </a:p>
          <a:p>
            <a:r>
              <a:rPr lang="en-GB" sz="2400" dirty="0" smtClean="0"/>
              <a:t>Presenting a programme that is difficult to follow or overly complex</a:t>
            </a:r>
          </a:p>
        </p:txBody>
      </p:sp>
    </p:spTree>
    <p:extLst>
      <p:ext uri="{BB962C8B-B14F-4D97-AF65-F5344CB8AC3E}">
        <p14:creationId xmlns:p14="http://schemas.microsoft.com/office/powerpoint/2010/main" val="3764844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8232"/>
            <a:ext cx="10515600" cy="708763"/>
          </a:xfrm>
        </p:spPr>
        <p:txBody>
          <a:bodyPr/>
          <a:lstStyle/>
          <a:p>
            <a:pPr algn="ctr"/>
            <a:r>
              <a:rPr lang="en-GB" b="1" dirty="0">
                <a:latin typeface="+mn-lt"/>
              </a:rPr>
              <a:t>END OF WORKSHOP</a:t>
            </a:r>
          </a:p>
        </p:txBody>
      </p:sp>
      <p:sp>
        <p:nvSpPr>
          <p:cNvPr id="3" name="Content Placeholder 2"/>
          <p:cNvSpPr>
            <a:spLocks noGrp="1"/>
          </p:cNvSpPr>
          <p:nvPr>
            <p:ph idx="1"/>
          </p:nvPr>
        </p:nvSpPr>
        <p:spPr>
          <a:xfrm>
            <a:off x="838200" y="3009015"/>
            <a:ext cx="10515600" cy="3167948"/>
          </a:xfrm>
        </p:spPr>
        <p:txBody>
          <a:bodyPr>
            <a:normAutofit/>
          </a:bodyPr>
          <a:lstStyle/>
          <a:p>
            <a:pPr marL="0" indent="0" algn="ctr">
              <a:buNone/>
            </a:pPr>
            <a:endParaRPr lang="en-GB" sz="3200" dirty="0"/>
          </a:p>
          <a:p>
            <a:pPr marL="0" indent="0" algn="ctr">
              <a:buNone/>
            </a:pPr>
            <a:r>
              <a:rPr lang="en-GB" sz="3200" dirty="0"/>
              <a:t>ANY QUESTIONS?</a:t>
            </a:r>
          </a:p>
        </p:txBody>
      </p:sp>
    </p:spTree>
    <p:extLst>
      <p:ext uri="{BB962C8B-B14F-4D97-AF65-F5344CB8AC3E}">
        <p14:creationId xmlns:p14="http://schemas.microsoft.com/office/powerpoint/2010/main" val="248103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423" y="2020186"/>
            <a:ext cx="10515600" cy="893135"/>
          </a:xfrm>
        </p:spPr>
        <p:txBody>
          <a:bodyPr>
            <a:normAutofit/>
          </a:bodyPr>
          <a:lstStyle/>
          <a:p>
            <a:pPr algn="ctr"/>
            <a:r>
              <a:rPr lang="en-GB" b="1" dirty="0">
                <a:latin typeface="+mn-lt"/>
              </a:rPr>
              <a:t>ODA FUNDING – WHAT IS THIS?</a:t>
            </a:r>
          </a:p>
        </p:txBody>
      </p:sp>
      <p:sp>
        <p:nvSpPr>
          <p:cNvPr id="3" name="Content Placeholder 2"/>
          <p:cNvSpPr>
            <a:spLocks noGrp="1"/>
          </p:cNvSpPr>
          <p:nvPr>
            <p:ph idx="1"/>
          </p:nvPr>
        </p:nvSpPr>
        <p:spPr>
          <a:xfrm>
            <a:off x="838200" y="2913321"/>
            <a:ext cx="10515600" cy="3263642"/>
          </a:xfrm>
        </p:spPr>
        <p:txBody>
          <a:bodyPr>
            <a:normAutofit fontScale="92500" lnSpcReduction="20000"/>
          </a:bodyPr>
          <a:lstStyle/>
          <a:p>
            <a:pPr marL="0" indent="0" algn="ctr">
              <a:buNone/>
            </a:pPr>
            <a:endParaRPr lang="en-GB" dirty="0"/>
          </a:p>
          <a:p>
            <a:pPr marL="0" indent="0" algn="ctr">
              <a:buNone/>
            </a:pPr>
            <a:r>
              <a:rPr lang="en-GB" dirty="0"/>
              <a:t>Official Development Assistance (ODA), often referred to as aid, is the internationally agreed criteria for funds provided to developing countries or multilateral institutions to fight poverty and promote development.</a:t>
            </a:r>
          </a:p>
          <a:p>
            <a:pPr marL="0" indent="0" algn="ctr">
              <a:buNone/>
            </a:pPr>
            <a:endParaRPr lang="en-GB" dirty="0"/>
          </a:p>
          <a:p>
            <a:pPr marL="0" indent="0" algn="ctr">
              <a:buNone/>
            </a:pPr>
            <a:r>
              <a:rPr lang="en-GB" dirty="0"/>
              <a:t>NIHR promotes internationally outstanding applied global health research for the direct and primary benefit of patients and the public in low and middle income countries (LMICs) on the Development Assistance Committee (DAC) list.</a:t>
            </a:r>
          </a:p>
        </p:txBody>
      </p:sp>
    </p:spTree>
    <p:extLst>
      <p:ext uri="{BB962C8B-B14F-4D97-AF65-F5344CB8AC3E}">
        <p14:creationId xmlns:p14="http://schemas.microsoft.com/office/powerpoint/2010/main" val="1600960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8120"/>
            <a:ext cx="10515600" cy="878997"/>
          </a:xfrm>
        </p:spPr>
        <p:txBody>
          <a:bodyPr/>
          <a:lstStyle/>
          <a:p>
            <a:pPr algn="ctr"/>
            <a:r>
              <a:rPr lang="en-GB" b="1" dirty="0">
                <a:latin typeface="+mn-lt"/>
              </a:rPr>
              <a:t>Research Management</a:t>
            </a:r>
          </a:p>
        </p:txBody>
      </p:sp>
      <p:sp>
        <p:nvSpPr>
          <p:cNvPr id="3" name="Content Placeholder 2"/>
          <p:cNvSpPr>
            <a:spLocks noGrp="1"/>
          </p:cNvSpPr>
          <p:nvPr>
            <p:ph idx="1"/>
          </p:nvPr>
        </p:nvSpPr>
        <p:spPr>
          <a:xfrm>
            <a:off x="838200" y="3508744"/>
            <a:ext cx="10515600" cy="3070186"/>
          </a:xfrm>
        </p:spPr>
        <p:txBody>
          <a:bodyPr/>
          <a:lstStyle/>
          <a:p>
            <a:pPr>
              <a:spcBef>
                <a:spcPts val="1200"/>
              </a:spcBef>
              <a:spcAft>
                <a:spcPts val="1200"/>
              </a:spcAft>
            </a:pPr>
            <a:r>
              <a:rPr lang="en-GB" dirty="0"/>
              <a:t>What do you currently know about research management</a:t>
            </a:r>
          </a:p>
          <a:p>
            <a:pPr>
              <a:spcBef>
                <a:spcPts val="1200"/>
              </a:spcBef>
              <a:spcAft>
                <a:spcPts val="1200"/>
              </a:spcAft>
            </a:pPr>
            <a:r>
              <a:rPr lang="en-GB" dirty="0"/>
              <a:t>What challenges do you face with research management?</a:t>
            </a:r>
          </a:p>
          <a:p>
            <a:pPr>
              <a:spcBef>
                <a:spcPts val="1200"/>
              </a:spcBef>
              <a:spcAft>
                <a:spcPts val="1200"/>
              </a:spcAft>
            </a:pPr>
            <a:r>
              <a:rPr lang="en-GB" dirty="0"/>
              <a:t>Best practice – what do you do?</a:t>
            </a:r>
          </a:p>
        </p:txBody>
      </p:sp>
      <p:sp>
        <p:nvSpPr>
          <p:cNvPr id="4" name="Rectangle 3"/>
          <p:cNvSpPr/>
          <p:nvPr/>
        </p:nvSpPr>
        <p:spPr>
          <a:xfrm>
            <a:off x="838200" y="5694655"/>
            <a:ext cx="10515600" cy="646331"/>
          </a:xfrm>
          <a:prstGeom prst="rect">
            <a:avLst/>
          </a:prstGeom>
        </p:spPr>
        <p:txBody>
          <a:bodyPr wrap="square">
            <a:spAutoFit/>
          </a:bodyPr>
          <a:lstStyle/>
          <a:p>
            <a:r>
              <a:rPr lang="en-GB" b="1" dirty="0" smtClean="0"/>
              <a:t>Newcastle University Project Management Toolkit</a:t>
            </a:r>
          </a:p>
          <a:p>
            <a:r>
              <a:rPr lang="en-GB" dirty="0" smtClean="0"/>
              <a:t>https</a:t>
            </a:r>
            <a:r>
              <a:rPr lang="en-GB" dirty="0"/>
              <a:t>://newcastle.sharepoint.com/hub/projectandchangemanagement/Pages/ProjectManagementToolkit.aspx</a:t>
            </a:r>
          </a:p>
        </p:txBody>
      </p:sp>
    </p:spTree>
    <p:extLst>
      <p:ext uri="{BB962C8B-B14F-4D97-AF65-F5344CB8AC3E}">
        <p14:creationId xmlns:p14="http://schemas.microsoft.com/office/powerpoint/2010/main" val="2614111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1516"/>
            <a:ext cx="10515600" cy="857619"/>
          </a:xfrm>
        </p:spPr>
        <p:txBody>
          <a:bodyPr/>
          <a:lstStyle/>
          <a:p>
            <a:r>
              <a:rPr lang="en-GB" b="1" dirty="0">
                <a:latin typeface="+mn-lt"/>
              </a:rPr>
              <a:t>COMPLIANCE AND REPORTING IN THE UK</a:t>
            </a:r>
          </a:p>
        </p:txBody>
      </p:sp>
      <p:sp>
        <p:nvSpPr>
          <p:cNvPr id="3" name="Content Placeholder 2"/>
          <p:cNvSpPr>
            <a:spLocks noGrp="1"/>
          </p:cNvSpPr>
          <p:nvPr>
            <p:ph idx="1"/>
          </p:nvPr>
        </p:nvSpPr>
        <p:spPr>
          <a:xfrm>
            <a:off x="838200" y="3551273"/>
            <a:ext cx="10515600" cy="1945759"/>
          </a:xfrm>
        </p:spPr>
        <p:txBody>
          <a:bodyPr>
            <a:normAutofit/>
          </a:bodyPr>
          <a:lstStyle/>
          <a:p>
            <a:pPr marL="0" indent="0" algn="ctr">
              <a:buNone/>
            </a:pPr>
            <a:r>
              <a:rPr lang="en-GB" dirty="0"/>
              <a:t>NIHR Requirements</a:t>
            </a:r>
          </a:p>
          <a:p>
            <a:pPr marL="0" indent="0" algn="ctr">
              <a:buNone/>
            </a:pPr>
            <a:endParaRPr lang="en-GB" dirty="0"/>
          </a:p>
          <a:p>
            <a:pPr marL="0" indent="0" algn="ctr">
              <a:buNone/>
            </a:pPr>
            <a:r>
              <a:rPr lang="en-GB" dirty="0"/>
              <a:t>Newcastle Requirements</a:t>
            </a:r>
          </a:p>
        </p:txBody>
      </p:sp>
    </p:spTree>
    <p:extLst>
      <p:ext uri="{BB962C8B-B14F-4D97-AF65-F5344CB8AC3E}">
        <p14:creationId xmlns:p14="http://schemas.microsoft.com/office/powerpoint/2010/main" val="2585344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2520" y="1189796"/>
            <a:ext cx="10515600" cy="578224"/>
          </a:xfrm>
        </p:spPr>
        <p:txBody>
          <a:bodyPr>
            <a:normAutofit/>
          </a:bodyPr>
          <a:lstStyle/>
          <a:p>
            <a:pPr marL="0" indent="0" algn="ctr">
              <a:buNone/>
            </a:pPr>
            <a:r>
              <a:rPr lang="en-GB" sz="3200" b="1" dirty="0"/>
              <a:t>QUARTERLY FINANCIAL REPORTING </a:t>
            </a:r>
          </a:p>
          <a:p>
            <a:pPr marL="0" indent="0" algn="ctr">
              <a:buNone/>
            </a:pP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861709172"/>
              </p:ext>
            </p:extLst>
          </p:nvPr>
        </p:nvGraphicFramePr>
        <p:xfrm>
          <a:off x="344120" y="2084853"/>
          <a:ext cx="11725959" cy="4683789"/>
        </p:xfrm>
        <a:graphic>
          <a:graphicData uri="http://schemas.openxmlformats.org/drawingml/2006/table">
            <a:tbl>
              <a:tblPr>
                <a:tableStyleId>{5C22544A-7EE6-4342-B048-85BDC9FD1C3A}</a:tableStyleId>
              </a:tblPr>
              <a:tblGrid>
                <a:gridCol w="687784">
                  <a:extLst>
                    <a:ext uri="{9D8B030D-6E8A-4147-A177-3AD203B41FA5}">
                      <a16:colId xmlns:a16="http://schemas.microsoft.com/office/drawing/2014/main" val="714845476"/>
                    </a:ext>
                  </a:extLst>
                </a:gridCol>
                <a:gridCol w="1788238">
                  <a:extLst>
                    <a:ext uri="{9D8B030D-6E8A-4147-A177-3AD203B41FA5}">
                      <a16:colId xmlns:a16="http://schemas.microsoft.com/office/drawing/2014/main" val="307513770"/>
                    </a:ext>
                  </a:extLst>
                </a:gridCol>
                <a:gridCol w="1540637">
                  <a:extLst>
                    <a:ext uri="{9D8B030D-6E8A-4147-A177-3AD203B41FA5}">
                      <a16:colId xmlns:a16="http://schemas.microsoft.com/office/drawing/2014/main" val="4044038983"/>
                    </a:ext>
                  </a:extLst>
                </a:gridCol>
                <a:gridCol w="962900">
                  <a:extLst>
                    <a:ext uri="{9D8B030D-6E8A-4147-A177-3AD203B41FA5}">
                      <a16:colId xmlns:a16="http://schemas.microsoft.com/office/drawing/2014/main" val="3549671072"/>
                    </a:ext>
                  </a:extLst>
                </a:gridCol>
                <a:gridCol w="651102">
                  <a:extLst>
                    <a:ext uri="{9D8B030D-6E8A-4147-A177-3AD203B41FA5}">
                      <a16:colId xmlns:a16="http://schemas.microsoft.com/office/drawing/2014/main" val="3383679694"/>
                    </a:ext>
                  </a:extLst>
                </a:gridCol>
                <a:gridCol w="1027094">
                  <a:extLst>
                    <a:ext uri="{9D8B030D-6E8A-4147-A177-3AD203B41FA5}">
                      <a16:colId xmlns:a16="http://schemas.microsoft.com/office/drawing/2014/main" val="2687421912"/>
                    </a:ext>
                  </a:extLst>
                </a:gridCol>
                <a:gridCol w="1238011">
                  <a:extLst>
                    <a:ext uri="{9D8B030D-6E8A-4147-A177-3AD203B41FA5}">
                      <a16:colId xmlns:a16="http://schemas.microsoft.com/office/drawing/2014/main" val="4110722427"/>
                    </a:ext>
                  </a:extLst>
                </a:gridCol>
                <a:gridCol w="917046">
                  <a:extLst>
                    <a:ext uri="{9D8B030D-6E8A-4147-A177-3AD203B41FA5}">
                      <a16:colId xmlns:a16="http://schemas.microsoft.com/office/drawing/2014/main" val="2733137685"/>
                    </a:ext>
                  </a:extLst>
                </a:gridCol>
                <a:gridCol w="831453">
                  <a:extLst>
                    <a:ext uri="{9D8B030D-6E8A-4147-A177-3AD203B41FA5}">
                      <a16:colId xmlns:a16="http://schemas.microsoft.com/office/drawing/2014/main" val="3543963615"/>
                    </a:ext>
                  </a:extLst>
                </a:gridCol>
                <a:gridCol w="871193">
                  <a:extLst>
                    <a:ext uri="{9D8B030D-6E8A-4147-A177-3AD203B41FA5}">
                      <a16:colId xmlns:a16="http://schemas.microsoft.com/office/drawing/2014/main" val="60966002"/>
                    </a:ext>
                  </a:extLst>
                </a:gridCol>
                <a:gridCol w="1210501">
                  <a:extLst>
                    <a:ext uri="{9D8B030D-6E8A-4147-A177-3AD203B41FA5}">
                      <a16:colId xmlns:a16="http://schemas.microsoft.com/office/drawing/2014/main" val="465767430"/>
                    </a:ext>
                  </a:extLst>
                </a:gridCol>
              </a:tblGrid>
              <a:tr h="148104">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gridSpan="3">
                  <a:txBody>
                    <a:bodyPr/>
                    <a:lstStyle/>
                    <a:p>
                      <a:pPr algn="l" fontAlgn="b"/>
                      <a:r>
                        <a:rPr lang="en-GB" sz="800" u="none" strike="noStrike">
                          <a:effectLst/>
                        </a:rPr>
                        <a:t>Statement of Income and Expenditure:</a:t>
                      </a:r>
                      <a:endParaRPr lang="en-GB" sz="800" b="1" i="0" u="none" strike="noStrike">
                        <a:solidFill>
                          <a:srgbClr val="44546A"/>
                        </a:solidFill>
                        <a:effectLst/>
                        <a:latin typeface="Calibri" panose="020F0502020204030204" pitchFamily="34" charset="0"/>
                      </a:endParaRPr>
                    </a:p>
                  </a:txBody>
                  <a:tcPr marL="0" marR="0" marT="0" marB="0" anchor="b"/>
                </a:tc>
                <a:tc hMerge="1">
                  <a:txBody>
                    <a:bodyPr/>
                    <a:lstStyle/>
                    <a:p>
                      <a:endParaRPr lang="en-GB"/>
                    </a:p>
                  </a:txBody>
                  <a:tcPr/>
                </a:tc>
                <a:tc hMerge="1">
                  <a:txBody>
                    <a:bodyPr/>
                    <a:lstStyle/>
                    <a:p>
                      <a:endParaRPr lang="en-GB"/>
                    </a:p>
                  </a:txBody>
                  <a:tcPr/>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dirty="0">
                          <a:effectLst/>
                        </a:rPr>
                        <a:t> </a:t>
                      </a:r>
                      <a:endParaRPr lang="en-GB" sz="5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76355999"/>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27917693"/>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Funder Reference:</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GHR Group: 16/137/62</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60734200"/>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Funder:</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NIHR</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46850076"/>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Newcastle Finance Reference:</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RES/0150/7993</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96888020"/>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Newcastle G&amp;C Reference:</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BH170126</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dirty="0">
                          <a:effectLst/>
                        </a:rPr>
                        <a:t> </a:t>
                      </a:r>
                      <a:endParaRPr lang="en-GB" sz="5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11838513"/>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Collaborator Reference:</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Newcastle University</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5506163"/>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PI:</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Prof L Robinson</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70009043"/>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Project Title:</a:t>
                      </a:r>
                      <a:endParaRPr lang="en-GB" sz="500" b="1" i="0" u="none" strike="noStrike">
                        <a:solidFill>
                          <a:srgbClr val="000000"/>
                        </a:solidFill>
                        <a:effectLst/>
                        <a:latin typeface="Calibri" panose="020F0502020204030204" pitchFamily="34" charset="0"/>
                      </a:endParaRPr>
                    </a:p>
                  </a:txBody>
                  <a:tcPr marL="0" marR="0" marT="0" marB="0" anchor="b"/>
                </a:tc>
                <a:tc gridSpan="5">
                  <a:txBody>
                    <a:bodyPr/>
                    <a:lstStyle/>
                    <a:p>
                      <a:pPr algn="ctr" fontAlgn="b"/>
                      <a:r>
                        <a:rPr lang="en-GB" sz="500" u="none" strike="noStrike">
                          <a:effectLst/>
                        </a:rPr>
                        <a:t>NIHR Global Health Group on Dementia Prevention &amp; Enhanced Care - (DePEC)</a:t>
                      </a:r>
                      <a:endParaRPr lang="en-GB" sz="500" b="1" i="0" u="none" strike="noStrike">
                        <a:solidFill>
                          <a:srgbClr val="000000"/>
                        </a:solidFill>
                        <a:effectLst/>
                        <a:latin typeface="Calibri" panose="020F0502020204030204" pitchFamily="34" charset="0"/>
                      </a:endParaRPr>
                    </a:p>
                  </a:txBody>
                  <a:tcPr marL="0" marR="0"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11523694"/>
                  </a:ext>
                </a:extLst>
              </a:tr>
              <a:tr h="92565">
                <a:tc>
                  <a:txBody>
                    <a:bodyPr/>
                    <a:lstStyle/>
                    <a:p>
                      <a:pPr algn="r" fontAlgn="b"/>
                      <a:r>
                        <a:rPr lang="en-GB" sz="500" u="sng" strike="noStrike">
                          <a:effectLst/>
                        </a:rPr>
                        <a:t> </a:t>
                      </a:r>
                      <a:endParaRPr lang="en-GB" sz="500" b="1" i="0" u="sng"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Period of claim:</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GB" sz="400" u="none" strike="noStrike">
                          <a:effectLst/>
                        </a:rPr>
                        <a:t>01/04/2019</a:t>
                      </a:r>
                      <a:endParaRPr lang="en-GB" sz="400" b="1" i="0" u="none" strike="noStrike">
                        <a:solidFill>
                          <a:srgbClr val="000000"/>
                        </a:solidFill>
                        <a:effectLst/>
                        <a:latin typeface="Arial" panose="020B0604020202020204" pitchFamily="34" charset="0"/>
                      </a:endParaRPr>
                    </a:p>
                  </a:txBody>
                  <a:tcPr marL="0" marR="0" marT="0" marB="0" anchor="ctr"/>
                </a:tc>
                <a:tc gridSpan="2">
                  <a:txBody>
                    <a:bodyPr/>
                    <a:lstStyle/>
                    <a:p>
                      <a:pPr algn="ctr" fontAlgn="ctr"/>
                      <a:r>
                        <a:rPr lang="en-GB" sz="400" u="none" strike="noStrike">
                          <a:effectLst/>
                        </a:rPr>
                        <a:t>30/06/2019</a:t>
                      </a:r>
                      <a:endParaRPr lang="en-GB" sz="400" b="1" i="0" u="none" strike="noStrike">
                        <a:solidFill>
                          <a:srgbClr val="000000"/>
                        </a:solidFill>
                        <a:effectLst/>
                        <a:latin typeface="Arial" panose="020B0604020202020204" pitchFamily="34" charset="0"/>
                      </a:endParaRPr>
                    </a:p>
                  </a:txBody>
                  <a:tcPr marL="0" marR="0" marT="0" marB="0" anchor="ctr"/>
                </a:tc>
                <a:tc hMerge="1">
                  <a:txBody>
                    <a:bodyPr/>
                    <a:lstStyle/>
                    <a:p>
                      <a:endParaRPr lang="en-GB"/>
                    </a:p>
                  </a:txBody>
                  <a:tcPr/>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43955470"/>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100%</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80% if applicable</a:t>
                      </a:r>
                      <a:endParaRPr lang="en-GB" sz="5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97381608"/>
                  </a:ext>
                </a:extLst>
              </a:tr>
              <a:tr h="92565">
                <a:tc>
                  <a:txBody>
                    <a:bodyPr/>
                    <a:lstStyle/>
                    <a:p>
                      <a:pPr algn="r" fontAlgn="b"/>
                      <a:r>
                        <a:rPr lang="en-GB" sz="500" u="none" strike="noStrike">
                          <a:effectLst/>
                        </a:rPr>
                        <a:t>% Funded</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 </a:t>
                      </a:r>
                      <a:endParaRPr lang="en-GB" sz="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400" u="none" strike="noStrike">
                          <a:effectLst/>
                        </a:rPr>
                        <a:t>Period</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ctr" fontAlgn="b"/>
                      <a:r>
                        <a:rPr lang="en-GB" sz="500" u="none" strike="noStrike">
                          <a:effectLst/>
                        </a:rPr>
                        <a:t>Basic</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NI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Superannuation</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Maternity/Paternity</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Additional 1</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Additional 2</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7520305"/>
                  </a:ext>
                </a:extLst>
              </a:tr>
              <a:tr h="92565">
                <a:tc>
                  <a:txBody>
                    <a:bodyPr/>
                    <a:lstStyle/>
                    <a:p>
                      <a:pPr algn="r" fontAlgn="b"/>
                      <a:r>
                        <a:rPr lang="en-GB" sz="500" u="none" strike="noStrike">
                          <a:effectLst/>
                        </a:rPr>
                        <a:t>100%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DI Staff</a:t>
                      </a:r>
                      <a:endParaRPr lang="en-GB" sz="400" b="1"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1" i="0" u="none" strike="noStrike">
                        <a:solidFill>
                          <a:srgbClr val="5A5A5A"/>
                        </a:solidFill>
                        <a:effectLst/>
                        <a:latin typeface="Arial" panose="020B0604020202020204" pitchFamily="34" charset="0"/>
                      </a:endParaRPr>
                    </a:p>
                  </a:txBody>
                  <a:tcPr marL="0" marR="0" marT="0" marB="0" anchor="b"/>
                </a:tc>
                <a:tc>
                  <a:txBody>
                    <a:bodyPr/>
                    <a:lstStyle/>
                    <a:p>
                      <a:pPr algn="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02712962"/>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 </a:t>
                      </a:r>
                      <a:endParaRPr lang="en-GB" sz="400" b="0"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Basic</a:t>
                      </a:r>
                      <a:endParaRPr lang="en-GB" sz="500" b="0" i="0" u="none" strike="noStrike">
                        <a:solidFill>
                          <a:srgbClr val="FFFFFF"/>
                        </a:solidFill>
                        <a:effectLst/>
                        <a:latin typeface="Calibri" panose="020F0502020204030204" pitchFamily="34" charset="0"/>
                      </a:endParaRPr>
                    </a:p>
                  </a:txBody>
                  <a:tcPr marL="0" marR="0" marT="0" marB="0" anchor="b"/>
                </a:tc>
                <a:tc>
                  <a:txBody>
                    <a:bodyPr/>
                    <a:lstStyle/>
                    <a:p>
                      <a:pPr algn="l" fontAlgn="b"/>
                      <a:r>
                        <a:rPr lang="en-GB" sz="500" u="none" strike="noStrike">
                          <a:effectLst/>
                        </a:rPr>
                        <a:t>NI </a:t>
                      </a:r>
                      <a:endParaRPr lang="en-GB" sz="500" b="0" i="0" u="none" strike="noStrike">
                        <a:solidFill>
                          <a:srgbClr val="FFFFFF"/>
                        </a:solidFill>
                        <a:effectLst/>
                        <a:latin typeface="Calibri" panose="020F0502020204030204" pitchFamily="34" charset="0"/>
                      </a:endParaRPr>
                    </a:p>
                  </a:txBody>
                  <a:tcPr marL="0" marR="0" marT="0" marB="0" anchor="b"/>
                </a:tc>
                <a:tc>
                  <a:txBody>
                    <a:bodyPr/>
                    <a:lstStyle/>
                    <a:p>
                      <a:pPr algn="l" fontAlgn="b"/>
                      <a:r>
                        <a:rPr lang="en-GB" sz="500" u="none" strike="noStrike">
                          <a:effectLst/>
                        </a:rPr>
                        <a:t>Superannuation</a:t>
                      </a:r>
                      <a:endParaRPr lang="en-GB" sz="500" b="0" i="0" u="none" strike="noStrike">
                        <a:solidFill>
                          <a:srgbClr val="FFFFFF"/>
                        </a:solidFill>
                        <a:effectLst/>
                        <a:latin typeface="Calibri" panose="020F0502020204030204" pitchFamily="34" charset="0"/>
                      </a:endParaRPr>
                    </a:p>
                  </a:txBody>
                  <a:tcPr marL="0" marR="0" marT="0" marB="0" anchor="b"/>
                </a:tc>
                <a:tc>
                  <a:txBody>
                    <a:bodyPr/>
                    <a:lstStyle/>
                    <a:p>
                      <a:pPr algn="ctr" fontAlgn="b"/>
                      <a:r>
                        <a:rPr lang="en-GB" sz="500" u="none" strike="noStrike">
                          <a:effectLst/>
                        </a:rPr>
                        <a:t>Maternity/Paternity</a:t>
                      </a:r>
                      <a:endParaRPr lang="en-GB" sz="500" b="0" i="0" u="none" strike="noStrike">
                        <a:solidFill>
                          <a:srgbClr val="FFFFFF"/>
                        </a:solidFill>
                        <a:effectLst/>
                        <a:latin typeface="Calibri" panose="020F0502020204030204" pitchFamily="34" charset="0"/>
                      </a:endParaRPr>
                    </a:p>
                  </a:txBody>
                  <a:tcPr marL="0" marR="0" marT="0" marB="0" anchor="b"/>
                </a:tc>
                <a:tc>
                  <a:txBody>
                    <a:bodyPr/>
                    <a:lstStyle/>
                    <a:p>
                      <a:pPr algn="ctr" fontAlgn="b"/>
                      <a:r>
                        <a:rPr lang="en-GB" sz="500" u="none" strike="noStrike">
                          <a:effectLst/>
                        </a:rPr>
                        <a:t>Additional 1</a:t>
                      </a:r>
                      <a:endParaRPr lang="en-GB" sz="500" b="0" i="0" u="none" strike="noStrike">
                        <a:solidFill>
                          <a:srgbClr val="FFFFFF"/>
                        </a:solidFill>
                        <a:effectLst/>
                        <a:latin typeface="Calibri" panose="020F0502020204030204" pitchFamily="34" charset="0"/>
                      </a:endParaRPr>
                    </a:p>
                  </a:txBody>
                  <a:tcPr marL="0" marR="0" marT="0" marB="0" anchor="b"/>
                </a:tc>
                <a:tc>
                  <a:txBody>
                    <a:bodyPr/>
                    <a:lstStyle/>
                    <a:p>
                      <a:pPr algn="ctr" fontAlgn="b"/>
                      <a:r>
                        <a:rPr lang="en-GB" sz="500" u="none" strike="noStrike">
                          <a:effectLst/>
                        </a:rPr>
                        <a:t>Additional 2</a:t>
                      </a:r>
                      <a:endParaRPr lang="en-GB" sz="500" b="0" i="0" u="none" strike="noStrike">
                        <a:solidFill>
                          <a:srgbClr val="FFFFFF"/>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10265462"/>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 </a:t>
                      </a:r>
                      <a:endParaRPr lang="en-GB" sz="4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14764116"/>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Name</a:t>
                      </a:r>
                      <a:endParaRPr lang="en-GB" sz="4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GB" sz="400" u="none" strike="noStrike">
                          <a:effectLst/>
                        </a:rPr>
                        <a:t>Date</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07678922"/>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Grade</a:t>
                      </a:r>
                      <a:endParaRPr lang="en-GB" sz="4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24279360"/>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 </a:t>
                      </a:r>
                      <a:endParaRPr lang="en-GB" sz="4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0163625"/>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Name</a:t>
                      </a:r>
                      <a:endParaRPr lang="en-GB" sz="4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58937472"/>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Grade</a:t>
                      </a:r>
                      <a:endParaRPr lang="en-GB" sz="4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GB" sz="400" u="none" strike="noStrike">
                          <a:effectLst/>
                        </a:rPr>
                        <a:t>Date</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02855489"/>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 </a:t>
                      </a:r>
                      <a:endParaRPr lang="en-GB" sz="4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19357084"/>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Name</a:t>
                      </a:r>
                      <a:endParaRPr lang="en-GB" sz="4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03559583"/>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Grade</a:t>
                      </a:r>
                      <a:endParaRPr lang="en-GB" sz="4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GB" sz="400" u="none" strike="noStrike">
                          <a:effectLst/>
                        </a:rPr>
                        <a:t>Date</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0627130"/>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 </a:t>
                      </a:r>
                      <a:endParaRPr lang="en-GB" sz="4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6752096"/>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Name</a:t>
                      </a:r>
                      <a:endParaRPr lang="en-GB" sz="4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33116626"/>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Grade</a:t>
                      </a:r>
                      <a:endParaRPr lang="en-GB" sz="4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GB" sz="400" u="none" strike="noStrike">
                          <a:effectLst/>
                        </a:rPr>
                        <a:t>Date</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8255204"/>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 </a:t>
                      </a:r>
                      <a:endParaRPr lang="en-GB" sz="4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00993549"/>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Name</a:t>
                      </a:r>
                      <a:endParaRPr lang="en-GB" sz="4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16798122"/>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Grade</a:t>
                      </a:r>
                      <a:endParaRPr lang="en-GB" sz="4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GB" sz="400" u="none" strike="noStrike">
                          <a:effectLst/>
                        </a:rPr>
                        <a:t>Date</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4551528"/>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 </a:t>
                      </a:r>
                      <a:endParaRPr lang="en-GB" sz="4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32683597"/>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Name</a:t>
                      </a:r>
                      <a:endParaRPr lang="en-GB" sz="4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36776515"/>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Grade</a:t>
                      </a:r>
                      <a:endParaRPr lang="en-GB" sz="4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GB" sz="400" u="none" strike="noStrike">
                          <a:effectLst/>
                        </a:rPr>
                        <a:t>Date</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69146257"/>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 </a:t>
                      </a:r>
                      <a:endParaRPr lang="en-GB" sz="4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17736536"/>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Name</a:t>
                      </a:r>
                      <a:endParaRPr lang="en-GB" sz="4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89056071"/>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Grade</a:t>
                      </a:r>
                      <a:endParaRPr lang="en-GB" sz="400" b="0" i="1" u="none" strike="noStrike">
                        <a:solidFill>
                          <a:srgbClr val="FF0000"/>
                        </a:solidFill>
                        <a:effectLst/>
                        <a:latin typeface="Arial" panose="020B0604020202020204" pitchFamily="34" charset="0"/>
                      </a:endParaRPr>
                    </a:p>
                  </a:txBody>
                  <a:tcPr marL="0" marR="0" marT="0" marB="0" anchor="b"/>
                </a:tc>
                <a:tc>
                  <a:txBody>
                    <a:bodyPr/>
                    <a:lstStyle/>
                    <a:p>
                      <a:pPr algn="l" fontAlgn="b"/>
                      <a:r>
                        <a:rPr lang="en-GB" sz="400" u="none" strike="noStrike">
                          <a:effectLst/>
                        </a:rPr>
                        <a:t>Date</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2087345"/>
                  </a:ext>
                </a:extLst>
              </a:tr>
              <a:tr h="92565">
                <a:tc>
                  <a:txBody>
                    <a:bodyPr/>
                    <a:lstStyle/>
                    <a:p>
                      <a:pPr algn="r"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sng" strike="noStrike">
                          <a:effectLst/>
                        </a:rPr>
                        <a:t> </a:t>
                      </a:r>
                      <a:endParaRPr lang="en-GB" sz="400" b="1" i="0" u="sng" strike="noStrike">
                        <a:solidFill>
                          <a:srgbClr val="00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91838494"/>
                  </a:ext>
                </a:extLst>
              </a:tr>
              <a:tr h="92565">
                <a:tc>
                  <a:txBody>
                    <a:bodyPr/>
                    <a:lstStyle/>
                    <a:p>
                      <a:pPr algn="r" fontAlgn="b"/>
                      <a:r>
                        <a:rPr lang="en-GB" sz="500" u="none" strike="noStrike">
                          <a:effectLst/>
                        </a:rPr>
                        <a:t>100%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DI Consumables</a:t>
                      </a:r>
                      <a:endParaRPr lang="en-GB" sz="400" b="1"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1" i="0" u="none" strike="noStrike">
                        <a:solidFill>
                          <a:srgbClr val="5A5A5A"/>
                        </a:solidFill>
                        <a:effectLst/>
                        <a:latin typeface="Arial" panose="020B0604020202020204" pitchFamily="34" charset="0"/>
                      </a:endParaRPr>
                    </a:p>
                  </a:txBody>
                  <a:tcPr marL="0" marR="0" marT="0" marB="0" anchor="b"/>
                </a:tc>
                <a:tc>
                  <a:txBody>
                    <a:bodyPr/>
                    <a:lstStyle/>
                    <a:p>
                      <a:pPr algn="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15100231"/>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 </a:t>
                      </a:r>
                      <a:endParaRPr lang="en-GB" sz="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40109155"/>
                  </a:ext>
                </a:extLst>
              </a:tr>
              <a:tr h="92565">
                <a:tc>
                  <a:txBody>
                    <a:bodyPr/>
                    <a:lstStyle/>
                    <a:p>
                      <a:pPr algn="r" fontAlgn="b"/>
                      <a:r>
                        <a:rPr lang="en-GB" sz="500" u="none" strike="noStrike">
                          <a:effectLst/>
                        </a:rPr>
                        <a:t>100%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DI Travel &amp; Subsistence</a:t>
                      </a:r>
                      <a:endParaRPr lang="en-GB" sz="400" b="1"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1" i="0" u="none" strike="noStrike">
                        <a:solidFill>
                          <a:srgbClr val="5A5A5A"/>
                        </a:solidFill>
                        <a:effectLst/>
                        <a:latin typeface="Arial" panose="020B0604020202020204" pitchFamily="34" charset="0"/>
                      </a:endParaRPr>
                    </a:p>
                  </a:txBody>
                  <a:tcPr marL="0" marR="0" marT="0" marB="0" anchor="b"/>
                </a:tc>
                <a:tc>
                  <a:txBody>
                    <a:bodyPr/>
                    <a:lstStyle/>
                    <a:p>
                      <a:pPr algn="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22239430"/>
                  </a:ext>
                </a:extLst>
              </a:tr>
              <a:tr h="92565">
                <a:tc>
                  <a:txBody>
                    <a:bodyPr/>
                    <a:lstStyle/>
                    <a:p>
                      <a:pPr algn="r"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sng" strike="noStrike">
                          <a:effectLst/>
                        </a:rPr>
                        <a:t> </a:t>
                      </a:r>
                      <a:endParaRPr lang="en-GB" sz="400" b="1" i="0" u="sng" strike="noStrike">
                        <a:solidFill>
                          <a:srgbClr val="00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24958367"/>
                  </a:ext>
                </a:extLst>
              </a:tr>
              <a:tr h="92565">
                <a:tc>
                  <a:txBody>
                    <a:bodyPr/>
                    <a:lstStyle/>
                    <a:p>
                      <a:pPr algn="r" fontAlgn="b"/>
                      <a:r>
                        <a:rPr lang="en-GB" sz="500" u="none" strike="noStrike">
                          <a:effectLst/>
                        </a:rPr>
                        <a:t>100%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DI Other Costs</a:t>
                      </a:r>
                      <a:endParaRPr lang="en-GB" sz="400" b="1"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1" i="0" u="none" strike="noStrike">
                        <a:solidFill>
                          <a:srgbClr val="5A5A5A"/>
                        </a:solidFill>
                        <a:effectLst/>
                        <a:latin typeface="Arial" panose="020B0604020202020204" pitchFamily="34" charset="0"/>
                      </a:endParaRPr>
                    </a:p>
                  </a:txBody>
                  <a:tcPr marL="0" marR="0" marT="0" marB="0" anchor="b"/>
                </a:tc>
                <a:tc>
                  <a:txBody>
                    <a:bodyPr/>
                    <a:lstStyle/>
                    <a:p>
                      <a:pPr algn="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81522049"/>
                  </a:ext>
                </a:extLst>
              </a:tr>
              <a:tr h="92565">
                <a:tc>
                  <a:txBody>
                    <a:bodyPr/>
                    <a:lstStyle/>
                    <a:p>
                      <a:pPr algn="r"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sng" strike="noStrike">
                          <a:effectLst/>
                        </a:rPr>
                        <a:t> </a:t>
                      </a:r>
                      <a:endParaRPr lang="en-GB" sz="400" b="1" i="0" u="sng" strike="noStrike">
                        <a:solidFill>
                          <a:srgbClr val="00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82382284"/>
                  </a:ext>
                </a:extLst>
              </a:tr>
              <a:tr h="92565">
                <a:tc>
                  <a:txBody>
                    <a:bodyPr/>
                    <a:lstStyle/>
                    <a:p>
                      <a:pPr algn="r" fontAlgn="b"/>
                      <a:r>
                        <a:rPr lang="en-GB" sz="500" u="none" strike="noStrike">
                          <a:effectLst/>
                        </a:rPr>
                        <a:t>100%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DI Conference Fees</a:t>
                      </a:r>
                      <a:endParaRPr lang="en-GB" sz="400" b="1"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1" i="0" u="none" strike="noStrike">
                        <a:solidFill>
                          <a:srgbClr val="5A5A5A"/>
                        </a:solidFill>
                        <a:effectLst/>
                        <a:latin typeface="Arial" panose="020B0604020202020204" pitchFamily="34" charset="0"/>
                      </a:endParaRPr>
                    </a:p>
                  </a:txBody>
                  <a:tcPr marL="0" marR="0" marT="0" marB="0" anchor="b"/>
                </a:tc>
                <a:tc>
                  <a:txBody>
                    <a:bodyPr/>
                    <a:lstStyle/>
                    <a:p>
                      <a:pPr algn="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25395004"/>
                  </a:ext>
                </a:extLst>
              </a:tr>
              <a:tr h="92565">
                <a:tc>
                  <a:txBody>
                    <a:bodyPr/>
                    <a:lstStyle/>
                    <a:p>
                      <a:pPr algn="r"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sng" strike="noStrike">
                          <a:effectLst/>
                        </a:rPr>
                        <a:t> </a:t>
                      </a:r>
                      <a:endParaRPr lang="en-GB" sz="400" b="1" i="0" u="sng" strike="noStrike">
                        <a:solidFill>
                          <a:srgbClr val="00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50757873"/>
                  </a:ext>
                </a:extLst>
              </a:tr>
              <a:tr h="92565">
                <a:tc>
                  <a:txBody>
                    <a:bodyPr/>
                    <a:lstStyle/>
                    <a:p>
                      <a:pPr algn="r" fontAlgn="b"/>
                      <a:r>
                        <a:rPr lang="en-GB" sz="500" u="none" strike="noStrike">
                          <a:effectLst/>
                        </a:rPr>
                        <a:t>100%</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FEC</a:t>
                      </a:r>
                      <a:endParaRPr lang="en-GB" sz="400" b="1" i="1"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1" i="0" u="none" strike="noStrike">
                        <a:solidFill>
                          <a:srgbClr val="5A5A5A"/>
                        </a:solidFill>
                        <a:effectLst/>
                        <a:latin typeface="Arial" panose="020B0604020202020204" pitchFamily="34" charset="0"/>
                      </a:endParaRPr>
                    </a:p>
                  </a:txBody>
                  <a:tcPr marL="0" marR="0" marT="0" marB="0" anchor="b"/>
                </a:tc>
                <a:tc>
                  <a:txBody>
                    <a:bodyPr/>
                    <a:lstStyle/>
                    <a:p>
                      <a:pPr algn="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11258494"/>
                  </a:ext>
                </a:extLst>
              </a:tr>
              <a:tr h="92565">
                <a:tc>
                  <a:txBody>
                    <a:bodyPr/>
                    <a:lstStyle/>
                    <a:p>
                      <a:pPr algn="r"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sng" strike="noStrike">
                          <a:effectLst/>
                        </a:rPr>
                        <a:t> </a:t>
                      </a:r>
                      <a:endParaRPr lang="en-GB" sz="400" b="1" i="0" u="sng" strike="noStrike">
                        <a:solidFill>
                          <a:srgbClr val="00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34521835"/>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8923100"/>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07888511"/>
                  </a:ext>
                </a:extLst>
              </a:tr>
              <a:tr h="92565">
                <a:tc>
                  <a:txBody>
                    <a:bodyPr/>
                    <a:lstStyle/>
                    <a:p>
                      <a:pPr algn="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Total Claim</a:t>
                      </a:r>
                      <a:endParaRPr lang="en-GB" sz="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61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£0.00</a:t>
                      </a:r>
                      <a:endParaRPr lang="en-GB" sz="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44261407"/>
                  </a:ext>
                </a:extLst>
              </a:tr>
              <a:tr h="92565">
                <a:tc>
                  <a:txBody>
                    <a:bodyPr/>
                    <a:lstStyle/>
                    <a:p>
                      <a:pPr algn="r" fontAlgn="b"/>
                      <a:r>
                        <a:rPr lang="en-GB" sz="500" u="none" strike="noStrike" dirty="0">
                          <a:effectLst/>
                        </a:rPr>
                        <a:t> </a:t>
                      </a:r>
                      <a:endParaRPr lang="en-GB" sz="5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400" u="none" strike="noStrike">
                          <a:effectLst/>
                        </a:rPr>
                        <a:t> </a:t>
                      </a:r>
                      <a:endParaRPr lang="en-GB" sz="400" b="0" i="0" u="none" strike="noStrike">
                        <a:solidFill>
                          <a:srgbClr val="5A5A5A"/>
                        </a:solidFill>
                        <a:effectLst/>
                        <a:latin typeface="Arial" panose="020B060402020202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a:effectLst/>
                        </a:rPr>
                        <a:t> </a:t>
                      </a:r>
                      <a:endParaRPr lang="en-GB" sz="5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500" u="none" strike="noStrike" dirty="0">
                          <a:effectLst/>
                        </a:rPr>
                        <a:t> </a:t>
                      </a:r>
                      <a:endParaRPr lang="en-GB" sz="5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63183247"/>
                  </a:ext>
                </a:extLst>
              </a:tr>
            </a:tbl>
          </a:graphicData>
        </a:graphic>
      </p:graphicFrame>
    </p:spTree>
    <p:extLst>
      <p:ext uri="{BB962C8B-B14F-4D97-AF65-F5344CB8AC3E}">
        <p14:creationId xmlns:p14="http://schemas.microsoft.com/office/powerpoint/2010/main" val="351649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90124315"/>
              </p:ext>
            </p:extLst>
          </p:nvPr>
        </p:nvGraphicFramePr>
        <p:xfrm>
          <a:off x="137160" y="2112266"/>
          <a:ext cx="11932919" cy="4654296"/>
        </p:xfrm>
        <a:graphic>
          <a:graphicData uri="http://schemas.openxmlformats.org/drawingml/2006/table">
            <a:tbl>
              <a:tblPr>
                <a:tableStyleId>{5C22544A-7EE6-4342-B048-85BDC9FD1C3A}</a:tableStyleId>
              </a:tblPr>
              <a:tblGrid>
                <a:gridCol w="699923">
                  <a:extLst>
                    <a:ext uri="{9D8B030D-6E8A-4147-A177-3AD203B41FA5}">
                      <a16:colId xmlns:a16="http://schemas.microsoft.com/office/drawing/2014/main" val="2960532718"/>
                    </a:ext>
                  </a:extLst>
                </a:gridCol>
                <a:gridCol w="1819801">
                  <a:extLst>
                    <a:ext uri="{9D8B030D-6E8A-4147-A177-3AD203B41FA5}">
                      <a16:colId xmlns:a16="http://schemas.microsoft.com/office/drawing/2014/main" val="11021307"/>
                    </a:ext>
                  </a:extLst>
                </a:gridCol>
                <a:gridCol w="1567829">
                  <a:extLst>
                    <a:ext uri="{9D8B030D-6E8A-4147-A177-3AD203B41FA5}">
                      <a16:colId xmlns:a16="http://schemas.microsoft.com/office/drawing/2014/main" val="68799809"/>
                    </a:ext>
                  </a:extLst>
                </a:gridCol>
                <a:gridCol w="979892">
                  <a:extLst>
                    <a:ext uri="{9D8B030D-6E8A-4147-A177-3AD203B41FA5}">
                      <a16:colId xmlns:a16="http://schemas.microsoft.com/office/drawing/2014/main" val="1868854616"/>
                    </a:ext>
                  </a:extLst>
                </a:gridCol>
                <a:gridCol w="662594">
                  <a:extLst>
                    <a:ext uri="{9D8B030D-6E8A-4147-A177-3AD203B41FA5}">
                      <a16:colId xmlns:a16="http://schemas.microsoft.com/office/drawing/2014/main" val="2302674524"/>
                    </a:ext>
                  </a:extLst>
                </a:gridCol>
                <a:gridCol w="1045221">
                  <a:extLst>
                    <a:ext uri="{9D8B030D-6E8A-4147-A177-3AD203B41FA5}">
                      <a16:colId xmlns:a16="http://schemas.microsoft.com/office/drawing/2014/main" val="1005026085"/>
                    </a:ext>
                  </a:extLst>
                </a:gridCol>
                <a:gridCol w="1259863">
                  <a:extLst>
                    <a:ext uri="{9D8B030D-6E8A-4147-A177-3AD203B41FA5}">
                      <a16:colId xmlns:a16="http://schemas.microsoft.com/office/drawing/2014/main" val="2885228008"/>
                    </a:ext>
                  </a:extLst>
                </a:gridCol>
                <a:gridCol w="933233">
                  <a:extLst>
                    <a:ext uri="{9D8B030D-6E8A-4147-A177-3AD203B41FA5}">
                      <a16:colId xmlns:a16="http://schemas.microsoft.com/office/drawing/2014/main" val="3538162666"/>
                    </a:ext>
                  </a:extLst>
                </a:gridCol>
                <a:gridCol w="846128">
                  <a:extLst>
                    <a:ext uri="{9D8B030D-6E8A-4147-A177-3AD203B41FA5}">
                      <a16:colId xmlns:a16="http://schemas.microsoft.com/office/drawing/2014/main" val="1541442056"/>
                    </a:ext>
                  </a:extLst>
                </a:gridCol>
                <a:gridCol w="886569">
                  <a:extLst>
                    <a:ext uri="{9D8B030D-6E8A-4147-A177-3AD203B41FA5}">
                      <a16:colId xmlns:a16="http://schemas.microsoft.com/office/drawing/2014/main" val="1340490171"/>
                    </a:ext>
                  </a:extLst>
                </a:gridCol>
                <a:gridCol w="1231866">
                  <a:extLst>
                    <a:ext uri="{9D8B030D-6E8A-4147-A177-3AD203B41FA5}">
                      <a16:colId xmlns:a16="http://schemas.microsoft.com/office/drawing/2014/main" val="2699738030"/>
                    </a:ext>
                  </a:extLst>
                </a:gridCol>
              </a:tblGrid>
              <a:tr h="318330">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gridSpan="3">
                  <a:txBody>
                    <a:bodyPr/>
                    <a:lstStyle/>
                    <a:p>
                      <a:pPr algn="ctr" fontAlgn="ctr"/>
                      <a:r>
                        <a:rPr lang="en-GB" sz="1200" u="sng" strike="noStrike" dirty="0">
                          <a:effectLst/>
                        </a:rPr>
                        <a:t>FORECASTING</a:t>
                      </a:r>
                      <a:endParaRPr lang="en-GB" sz="1200" b="1" i="0" u="sng" strike="noStrike" dirty="0">
                        <a:solidFill>
                          <a:srgbClr val="000000"/>
                        </a:solidFill>
                        <a:effectLst/>
                        <a:latin typeface="Calibri" panose="020F0502020204030204" pitchFamily="34" charset="0"/>
                      </a:endParaRPr>
                    </a:p>
                  </a:txBody>
                  <a:tcPr marL="7325" marR="7325" marT="7325" marB="0" anchor="ctr"/>
                </a:tc>
                <a:tc hMerge="1">
                  <a:txBody>
                    <a:bodyPr/>
                    <a:lstStyle/>
                    <a:p>
                      <a:endParaRPr lang="en-GB"/>
                    </a:p>
                  </a:txBody>
                  <a:tcPr/>
                </a:tc>
                <a:tc hMerge="1">
                  <a:txBody>
                    <a:bodyPr/>
                    <a:lstStyle/>
                    <a:p>
                      <a:endParaRPr lang="en-GB"/>
                    </a:p>
                  </a:txBody>
                  <a:tcPr/>
                </a:tc>
                <a:tc gridSpan="2">
                  <a:txBody>
                    <a:bodyPr/>
                    <a:lstStyle/>
                    <a:p>
                      <a:pPr algn="ctr" fontAlgn="ctr"/>
                      <a:r>
                        <a:rPr lang="en-GB" sz="800" u="none" strike="noStrike">
                          <a:effectLst/>
                        </a:rPr>
                        <a:t> To 31st March 2018  </a:t>
                      </a:r>
                      <a:endParaRPr lang="en-GB" sz="800" b="1" i="0" u="none" strike="noStrike">
                        <a:solidFill>
                          <a:srgbClr val="000000"/>
                        </a:solidFill>
                        <a:effectLst/>
                        <a:latin typeface="Calibri" panose="020F0502020204030204" pitchFamily="34" charset="0"/>
                      </a:endParaRPr>
                    </a:p>
                  </a:txBody>
                  <a:tcPr marL="7325" marR="7325" marT="7325" marB="0" anchor="ctr"/>
                </a:tc>
                <a:tc hMerge="1">
                  <a:txBody>
                    <a:bodyPr/>
                    <a:lstStyle/>
                    <a:p>
                      <a:endParaRPr lang="en-GB"/>
                    </a:p>
                  </a:txBody>
                  <a:tcPr/>
                </a:tc>
                <a:tc>
                  <a:txBody>
                    <a:bodyPr/>
                    <a:lstStyle/>
                    <a:p>
                      <a:pPr algn="ctr" fontAlgn="ctr"/>
                      <a:r>
                        <a:rPr lang="en-GB" sz="800" u="none" strike="noStrike">
                          <a:effectLst/>
                        </a:rPr>
                        <a:t> To 31st March 2019 </a:t>
                      </a:r>
                      <a:endParaRPr lang="en-GB" sz="800" b="1" i="0" u="none" strike="noStrike">
                        <a:solidFill>
                          <a:srgbClr val="000000"/>
                        </a:solidFill>
                        <a:effectLst/>
                        <a:latin typeface="Calibri" panose="020F0502020204030204" pitchFamily="34" charset="0"/>
                      </a:endParaRPr>
                    </a:p>
                  </a:txBody>
                  <a:tcPr marL="7325" marR="7325" marT="7325" marB="0" anchor="ctr"/>
                </a:tc>
                <a:tc gridSpan="2">
                  <a:txBody>
                    <a:bodyPr/>
                    <a:lstStyle/>
                    <a:p>
                      <a:pPr algn="ctr" fontAlgn="ctr"/>
                      <a:r>
                        <a:rPr lang="en-GB" sz="800" u="none" strike="noStrike">
                          <a:effectLst/>
                        </a:rPr>
                        <a:t> To 31st March 2020 </a:t>
                      </a:r>
                      <a:endParaRPr lang="en-GB" sz="800" b="1" i="0" u="none" strike="noStrike">
                        <a:solidFill>
                          <a:srgbClr val="000000"/>
                        </a:solidFill>
                        <a:effectLst/>
                        <a:latin typeface="Calibri" panose="020F0502020204030204" pitchFamily="34" charset="0"/>
                      </a:endParaRPr>
                    </a:p>
                  </a:txBody>
                  <a:tcPr marL="7325" marR="7325" marT="7325" marB="0" anchor="ctr"/>
                </a:tc>
                <a:tc hMerge="1">
                  <a:txBody>
                    <a:bodyPr/>
                    <a:lstStyle/>
                    <a:p>
                      <a:endParaRPr lang="en-GB"/>
                    </a:p>
                  </a:txBody>
                  <a:tcPr/>
                </a:tc>
                <a:tc>
                  <a:txBody>
                    <a:bodyPr/>
                    <a:lstStyle/>
                    <a:p>
                      <a:pPr algn="ctr" fontAlgn="ctr"/>
                      <a:r>
                        <a:rPr lang="en-GB" sz="800" u="none" strike="noStrike">
                          <a:effectLst/>
                        </a:rPr>
                        <a:t>To 30th July 2020</a:t>
                      </a:r>
                      <a:endParaRPr lang="en-GB" sz="800" b="1" i="0" u="none" strike="noStrike">
                        <a:solidFill>
                          <a:srgbClr val="000000"/>
                        </a:solidFill>
                        <a:effectLst/>
                        <a:latin typeface="Calibri" panose="020F0502020204030204" pitchFamily="34" charset="0"/>
                      </a:endParaRPr>
                    </a:p>
                  </a:txBody>
                  <a:tcPr marL="7325" marR="7325" marT="7325" marB="0" anchor="ctr"/>
                </a:tc>
                <a:tc>
                  <a:txBody>
                    <a:bodyPr/>
                    <a:lstStyle/>
                    <a:p>
                      <a:pPr algn="ctr" fontAlgn="b"/>
                      <a:r>
                        <a:rPr lang="en-GB" sz="800" u="none" strike="noStrike">
                          <a:effectLst/>
                        </a:rPr>
                        <a:t> </a:t>
                      </a:r>
                      <a:endParaRPr lang="en-GB" sz="800" b="1"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2107262383"/>
                  </a:ext>
                </a:extLst>
              </a:tr>
              <a:tr h="158312">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gridSpan="3">
                  <a:txBody>
                    <a:bodyPr/>
                    <a:lstStyle/>
                    <a:p>
                      <a:pPr algn="ctr" fontAlgn="ctr"/>
                      <a:r>
                        <a:rPr lang="en-GB" sz="800" u="none" strike="noStrike">
                          <a:effectLst/>
                        </a:rPr>
                        <a:t>Please ensure this forecast is as accurate as possible</a:t>
                      </a:r>
                      <a:endParaRPr lang="en-GB" sz="800" b="1" i="0" u="none" strike="noStrike">
                        <a:solidFill>
                          <a:srgbClr val="000000"/>
                        </a:solidFill>
                        <a:effectLst/>
                        <a:latin typeface="Calibri" panose="020F0502020204030204" pitchFamily="34" charset="0"/>
                      </a:endParaRPr>
                    </a:p>
                  </a:txBody>
                  <a:tcPr marL="7325" marR="7325" marT="7325" marB="0" anchor="ctr"/>
                </a:tc>
                <a:tc hMerge="1">
                  <a:txBody>
                    <a:bodyPr/>
                    <a:lstStyle/>
                    <a:p>
                      <a:endParaRPr lang="en-GB"/>
                    </a:p>
                  </a:txBody>
                  <a:tcPr/>
                </a:tc>
                <a:tc hMerge="1">
                  <a:txBody>
                    <a:bodyPr/>
                    <a:lstStyle/>
                    <a:p>
                      <a:endParaRPr lang="en-GB"/>
                    </a:p>
                  </a:txBody>
                  <a:tcPr/>
                </a:tc>
                <a:tc>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2374427300"/>
                  </a:ext>
                </a:extLst>
              </a:tr>
              <a:tr h="158312">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gridSpan="3">
                  <a:txBody>
                    <a:bodyPr/>
                    <a:lstStyle/>
                    <a:p>
                      <a:pPr algn="ctr" fontAlgn="ctr"/>
                      <a:r>
                        <a:rPr lang="en-GB" sz="800" u="sng" strike="noStrike">
                          <a:effectLst/>
                          <a:hlinkClick r:id="rId3" action="ppaction://hlinkfile"/>
                        </a:rPr>
                        <a:t>Please see PROCESS tab for guidance on how to complete this document</a:t>
                      </a:r>
                      <a:endParaRPr lang="en-GB" sz="800" b="0" i="0" u="sng" strike="noStrike">
                        <a:solidFill>
                          <a:srgbClr val="0563C1"/>
                        </a:solidFill>
                        <a:effectLst/>
                        <a:latin typeface="Calibri" panose="020F0502020204030204" pitchFamily="34" charset="0"/>
                      </a:endParaRPr>
                    </a:p>
                  </a:txBody>
                  <a:tcPr marL="7325" marR="7325" marT="7325" marB="0" anchor="ctr"/>
                </a:tc>
                <a:tc hMerge="1">
                  <a:txBody>
                    <a:bodyPr/>
                    <a:lstStyle/>
                    <a:p>
                      <a:endParaRPr lang="en-GB"/>
                    </a:p>
                  </a:txBody>
                  <a:tcPr/>
                </a:tc>
                <a:tc hMerge="1">
                  <a:txBody>
                    <a:bodyPr/>
                    <a:lstStyle/>
                    <a:p>
                      <a:endParaRPr lang="en-GB"/>
                    </a:p>
                  </a:txBody>
                  <a:tcPr/>
                </a:tc>
                <a:tc>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4204183418"/>
                  </a:ext>
                </a:extLst>
              </a:tr>
              <a:tr h="163046">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a:txBody>
                    <a:bodyPr/>
                    <a:lstStyle/>
                    <a:p>
                      <a:pPr algn="l" fontAlgn="b"/>
                      <a:r>
                        <a:rPr lang="en-GB" sz="800" u="none" strike="noStrike">
                          <a:effectLst/>
                        </a:rPr>
                        <a:t> </a:t>
                      </a:r>
                      <a:endParaRPr lang="en-GB" sz="800" b="1" i="0" u="none" strike="noStrike">
                        <a:solidFill>
                          <a:srgbClr val="000000"/>
                        </a:solidFill>
                        <a:effectLst/>
                        <a:latin typeface="Calibri" panose="020F0502020204030204" pitchFamily="34" charset="0"/>
                      </a:endParaRPr>
                    </a:p>
                  </a:txBody>
                  <a:tcPr marL="7325" marR="7325" marT="7325" marB="0" anchor="b"/>
                </a:tc>
                <a:tc>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a:txBody>
                    <a:bodyPr/>
                    <a:lstStyle/>
                    <a:p>
                      <a:pPr algn="l" fontAlgn="b"/>
                      <a:r>
                        <a:rPr lang="en-GB" sz="800" u="none" strike="noStrike">
                          <a:effectLst/>
                        </a:rPr>
                        <a:t> </a:t>
                      </a:r>
                      <a:endParaRPr lang="en-GB" sz="800" b="1" i="0" u="none" strike="noStrike">
                        <a:solidFill>
                          <a:srgbClr val="000000"/>
                        </a:solidFill>
                        <a:effectLst/>
                        <a:latin typeface="Calibri" panose="020F0502020204030204" pitchFamily="34" charset="0"/>
                      </a:endParaRPr>
                    </a:p>
                  </a:txBody>
                  <a:tcPr marL="7325" marR="7325" marT="7325" marB="0" anchor="b"/>
                </a:tc>
                <a:tc>
                  <a:txBody>
                    <a:bodyPr/>
                    <a:lstStyle/>
                    <a:p>
                      <a:pPr algn="l"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2049470705"/>
                  </a:ext>
                </a:extLst>
              </a:tr>
              <a:tr h="158312">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rowSpan="2" gridSpan="3">
                  <a:txBody>
                    <a:bodyPr/>
                    <a:lstStyle/>
                    <a:p>
                      <a:pPr algn="ctr" fontAlgn="ctr"/>
                      <a:r>
                        <a:rPr lang="en-GB" sz="800" u="sng" strike="noStrike">
                          <a:effectLst/>
                        </a:rPr>
                        <a:t>DI Staff Costs</a:t>
                      </a:r>
                      <a:endParaRPr lang="en-GB" sz="800" b="1" i="0" u="sng"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hMerge="1">
                  <a:txBody>
                    <a:bodyPr/>
                    <a:lstStyle/>
                    <a:p>
                      <a:endParaRPr lang="en-GB"/>
                    </a:p>
                  </a:txBody>
                  <a:tcPr/>
                </a:tc>
                <a:tc rowSpan="2" gridSpan="2">
                  <a:txBody>
                    <a:bodyPr/>
                    <a:lstStyle/>
                    <a:p>
                      <a:pPr algn="ctr" fontAlgn="ctr"/>
                      <a:r>
                        <a:rPr lang="en-GB" sz="800" u="none" strike="noStrike">
                          <a:effectLst/>
                        </a:rPr>
                        <a:t> </a:t>
                      </a:r>
                      <a:endParaRPr lang="en-GB" sz="800" b="0" i="1" u="none"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a:txBody>
                    <a:bodyPr/>
                    <a:lstStyle/>
                    <a:p>
                      <a:pPr algn="ctr" fontAlgn="ctr"/>
                      <a:r>
                        <a:rPr lang="en-GB" sz="800" u="none" strike="noStrike">
                          <a:effectLst/>
                        </a:rPr>
                        <a:t> £ </a:t>
                      </a:r>
                      <a:endParaRPr lang="en-GB" sz="800" b="0" i="1" u="none" strike="noStrike">
                        <a:solidFill>
                          <a:srgbClr val="000000"/>
                        </a:solidFill>
                        <a:effectLst/>
                        <a:latin typeface="Calibri" panose="020F0502020204030204" pitchFamily="34" charset="0"/>
                      </a:endParaRPr>
                    </a:p>
                  </a:txBody>
                  <a:tcPr marL="7325" marR="7325" marT="7325" marB="0" anchor="ctr"/>
                </a:tc>
                <a:tc rowSpan="2" gridSpan="2">
                  <a:txBody>
                    <a:bodyPr/>
                    <a:lstStyle/>
                    <a:p>
                      <a:pPr algn="ctr" fontAlgn="ctr"/>
                      <a:r>
                        <a:rPr lang="en-GB" sz="800" u="none" strike="noStrike" dirty="0">
                          <a:effectLst/>
                        </a:rPr>
                        <a:t> £ </a:t>
                      </a:r>
                      <a:endParaRPr lang="en-GB" sz="800" b="0" i="1" u="none" strike="noStrike" dirty="0">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a:txBody>
                    <a:bodyPr/>
                    <a:lstStyle/>
                    <a:p>
                      <a:pPr algn="ctr" fontAlgn="ctr"/>
                      <a:r>
                        <a:rPr lang="en-GB" sz="800" u="none" strike="noStrike">
                          <a:effectLst/>
                        </a:rPr>
                        <a:t> £ </a:t>
                      </a:r>
                      <a:endParaRPr lang="en-GB" sz="800" b="0" i="1" u="none" strike="noStrike">
                        <a:solidFill>
                          <a:srgbClr val="000000"/>
                        </a:solidFill>
                        <a:effectLst/>
                        <a:latin typeface="Calibri" panose="020F0502020204030204" pitchFamily="34" charset="0"/>
                      </a:endParaRPr>
                    </a:p>
                  </a:txBody>
                  <a:tcPr marL="7325" marR="7325" marT="7325" marB="0" anchor="ctr"/>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4247742263"/>
                  </a:ext>
                </a:extLst>
              </a:tr>
              <a:tr h="163046">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2580934086"/>
                  </a:ext>
                </a:extLst>
              </a:tr>
              <a:tr h="158312">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rowSpan="2" gridSpan="3">
                  <a:txBody>
                    <a:bodyPr/>
                    <a:lstStyle/>
                    <a:p>
                      <a:pPr algn="ctr" fontAlgn="ctr"/>
                      <a:r>
                        <a:rPr lang="en-GB" sz="800" u="sng" strike="noStrike">
                          <a:effectLst/>
                        </a:rPr>
                        <a:t>DI Consumables</a:t>
                      </a:r>
                      <a:endParaRPr lang="en-GB" sz="800" b="1" i="0" u="sng"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hMerge="1">
                  <a:txBody>
                    <a:bodyPr/>
                    <a:lstStyle/>
                    <a:p>
                      <a:endParaRPr lang="en-GB"/>
                    </a:p>
                  </a:txBody>
                  <a:tcPr/>
                </a:tc>
                <a:tc rowSpan="2" gridSpan="2">
                  <a:txBody>
                    <a:bodyPr/>
                    <a:lstStyle/>
                    <a:p>
                      <a:pPr algn="ctr" fontAlgn="ctr"/>
                      <a:r>
                        <a:rPr lang="en-GB" sz="800" u="none" strike="noStrike">
                          <a:effectLst/>
                        </a:rPr>
                        <a:t> </a:t>
                      </a:r>
                      <a:endParaRPr lang="en-GB" sz="800" b="0" i="1" u="none"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a:txBody>
                    <a:bodyPr/>
                    <a:lstStyle/>
                    <a:p>
                      <a:pPr algn="ctr" fontAlgn="ctr"/>
                      <a:r>
                        <a:rPr lang="en-GB" sz="800" u="none" strike="noStrike">
                          <a:effectLst/>
                        </a:rPr>
                        <a:t> £                                  -   </a:t>
                      </a:r>
                      <a:endParaRPr lang="en-GB" sz="800" b="0" i="1" u="none" strike="noStrike">
                        <a:solidFill>
                          <a:srgbClr val="000000"/>
                        </a:solidFill>
                        <a:effectLst/>
                        <a:latin typeface="Calibri" panose="020F0502020204030204" pitchFamily="34" charset="0"/>
                      </a:endParaRPr>
                    </a:p>
                  </a:txBody>
                  <a:tcPr marL="7325" marR="7325" marT="7325" marB="0" anchor="ctr"/>
                </a:tc>
                <a:tc rowSpan="2" gridSpan="2">
                  <a:txBody>
                    <a:bodyPr/>
                    <a:lstStyle/>
                    <a:p>
                      <a:pPr algn="ctr" fontAlgn="ctr"/>
                      <a:r>
                        <a:rPr lang="en-GB" sz="800" u="none" strike="noStrike">
                          <a:effectLst/>
                        </a:rPr>
                        <a:t> £                                                     -   </a:t>
                      </a:r>
                      <a:endParaRPr lang="en-GB" sz="800" b="0" i="1" u="none"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a:txBody>
                    <a:bodyPr/>
                    <a:lstStyle/>
                    <a:p>
                      <a:pPr algn="ctr" fontAlgn="ctr"/>
                      <a:r>
                        <a:rPr lang="en-GB" sz="800" u="none" strike="noStrike">
                          <a:effectLst/>
                        </a:rPr>
                        <a:t> £                     -   </a:t>
                      </a:r>
                      <a:endParaRPr lang="en-GB" sz="800" b="0" i="1" u="none" strike="noStrike">
                        <a:solidFill>
                          <a:srgbClr val="000000"/>
                        </a:solidFill>
                        <a:effectLst/>
                        <a:latin typeface="Calibri" panose="020F0502020204030204" pitchFamily="34" charset="0"/>
                      </a:endParaRPr>
                    </a:p>
                  </a:txBody>
                  <a:tcPr marL="7325" marR="7325" marT="7325" marB="0" anchor="ctr"/>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4286973835"/>
                  </a:ext>
                </a:extLst>
              </a:tr>
              <a:tr h="163046">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635924898"/>
                  </a:ext>
                </a:extLst>
              </a:tr>
              <a:tr h="158312">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rowSpan="2" gridSpan="3">
                  <a:txBody>
                    <a:bodyPr/>
                    <a:lstStyle/>
                    <a:p>
                      <a:pPr algn="ctr" fontAlgn="ctr"/>
                      <a:r>
                        <a:rPr lang="en-GB" sz="800" u="sng" strike="noStrike">
                          <a:effectLst/>
                        </a:rPr>
                        <a:t>DI Travel &amp; Subsistence</a:t>
                      </a:r>
                      <a:endParaRPr lang="en-GB" sz="800" b="1" i="0" u="sng"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hMerge="1">
                  <a:txBody>
                    <a:bodyPr/>
                    <a:lstStyle/>
                    <a:p>
                      <a:endParaRPr lang="en-GB"/>
                    </a:p>
                  </a:txBody>
                  <a:tcPr/>
                </a:tc>
                <a:tc rowSpan="2" gridSpan="2">
                  <a:txBody>
                    <a:bodyPr/>
                    <a:lstStyle/>
                    <a:p>
                      <a:pPr algn="ctr" fontAlgn="ctr"/>
                      <a:r>
                        <a:rPr lang="en-GB" sz="800" u="none" strike="noStrike">
                          <a:effectLst/>
                        </a:rPr>
                        <a:t> </a:t>
                      </a:r>
                      <a:endParaRPr lang="en-GB" sz="800" b="0" i="1" u="none"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a:txBody>
                    <a:bodyPr/>
                    <a:lstStyle/>
                    <a:p>
                      <a:pPr algn="ctr" fontAlgn="ctr"/>
                      <a:r>
                        <a:rPr lang="en-GB" sz="800" u="none" strike="noStrike">
                          <a:effectLst/>
                        </a:rPr>
                        <a:t> £                                  -   </a:t>
                      </a:r>
                      <a:endParaRPr lang="en-GB" sz="800" b="0" i="1" u="none" strike="noStrike">
                        <a:solidFill>
                          <a:srgbClr val="000000"/>
                        </a:solidFill>
                        <a:effectLst/>
                        <a:latin typeface="Calibri" panose="020F0502020204030204" pitchFamily="34" charset="0"/>
                      </a:endParaRPr>
                    </a:p>
                  </a:txBody>
                  <a:tcPr marL="7325" marR="7325" marT="7325" marB="0" anchor="ctr"/>
                </a:tc>
                <a:tc rowSpan="2" gridSpan="2">
                  <a:txBody>
                    <a:bodyPr/>
                    <a:lstStyle/>
                    <a:p>
                      <a:pPr algn="ctr" fontAlgn="ctr"/>
                      <a:r>
                        <a:rPr lang="en-GB" sz="800" u="none" strike="noStrike">
                          <a:effectLst/>
                        </a:rPr>
                        <a:t> £                                                     -   </a:t>
                      </a:r>
                      <a:endParaRPr lang="en-GB" sz="800" b="0" i="1" u="none"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a:txBody>
                    <a:bodyPr/>
                    <a:lstStyle/>
                    <a:p>
                      <a:pPr algn="ctr" fontAlgn="ctr"/>
                      <a:r>
                        <a:rPr lang="en-GB" sz="800" u="none" strike="noStrike">
                          <a:effectLst/>
                        </a:rPr>
                        <a:t> £                     -   </a:t>
                      </a:r>
                      <a:endParaRPr lang="en-GB" sz="800" b="0" i="1" u="none" strike="noStrike">
                        <a:solidFill>
                          <a:srgbClr val="000000"/>
                        </a:solidFill>
                        <a:effectLst/>
                        <a:latin typeface="Calibri" panose="020F0502020204030204" pitchFamily="34" charset="0"/>
                      </a:endParaRPr>
                    </a:p>
                  </a:txBody>
                  <a:tcPr marL="7325" marR="7325" marT="7325" marB="0" anchor="ctr"/>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462618704"/>
                  </a:ext>
                </a:extLst>
              </a:tr>
              <a:tr h="163046">
                <a:tc>
                  <a:txBody>
                    <a:bodyPr/>
                    <a:lstStyle/>
                    <a:p>
                      <a:pPr algn="r" fontAlgn="b"/>
                      <a:r>
                        <a:rPr lang="en-GB" sz="800" u="none" strike="noStrike" dirty="0">
                          <a:effectLst/>
                        </a:rPr>
                        <a:t> </a:t>
                      </a:r>
                      <a:endParaRPr lang="en-GB" sz="800" b="0" i="0" u="none" strike="noStrike" dirty="0">
                        <a:solidFill>
                          <a:srgbClr val="000000"/>
                        </a:solidFill>
                        <a:effectLst/>
                        <a:latin typeface="Calibri" panose="020F0502020204030204" pitchFamily="34" charset="0"/>
                      </a:endParaRPr>
                    </a:p>
                  </a:txBody>
                  <a:tcPr marL="7325" marR="7325" marT="7325" marB="0" anchor="b"/>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667066260"/>
                  </a:ext>
                </a:extLst>
              </a:tr>
              <a:tr h="158312">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rowSpan="2" gridSpan="3">
                  <a:txBody>
                    <a:bodyPr/>
                    <a:lstStyle/>
                    <a:p>
                      <a:pPr algn="ctr" fontAlgn="ctr"/>
                      <a:r>
                        <a:rPr lang="en-GB" sz="800" u="sng" strike="noStrike">
                          <a:effectLst/>
                        </a:rPr>
                        <a:t>DI Other</a:t>
                      </a:r>
                      <a:endParaRPr lang="en-GB" sz="800" b="1" i="0" u="sng"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hMerge="1">
                  <a:txBody>
                    <a:bodyPr/>
                    <a:lstStyle/>
                    <a:p>
                      <a:endParaRPr lang="en-GB"/>
                    </a:p>
                  </a:txBody>
                  <a:tcPr/>
                </a:tc>
                <a:tc rowSpan="2" gridSpan="2">
                  <a:txBody>
                    <a:bodyPr/>
                    <a:lstStyle/>
                    <a:p>
                      <a:pPr algn="ctr" fontAlgn="ctr"/>
                      <a:r>
                        <a:rPr lang="en-GB" sz="800" u="none" strike="noStrike">
                          <a:effectLst/>
                        </a:rPr>
                        <a:t> </a:t>
                      </a:r>
                      <a:endParaRPr lang="en-GB" sz="800" b="0" i="1" u="none"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a:txBody>
                    <a:bodyPr/>
                    <a:lstStyle/>
                    <a:p>
                      <a:pPr algn="ctr" fontAlgn="ctr"/>
                      <a:r>
                        <a:rPr lang="en-GB" sz="800" u="none" strike="noStrike">
                          <a:effectLst/>
                        </a:rPr>
                        <a:t> £                                  -   </a:t>
                      </a:r>
                      <a:endParaRPr lang="en-GB" sz="800" b="0" i="1" u="none" strike="noStrike">
                        <a:solidFill>
                          <a:srgbClr val="000000"/>
                        </a:solidFill>
                        <a:effectLst/>
                        <a:latin typeface="Calibri" panose="020F0502020204030204" pitchFamily="34" charset="0"/>
                      </a:endParaRPr>
                    </a:p>
                  </a:txBody>
                  <a:tcPr marL="7325" marR="7325" marT="7325" marB="0" anchor="ctr"/>
                </a:tc>
                <a:tc rowSpan="2" gridSpan="2">
                  <a:txBody>
                    <a:bodyPr/>
                    <a:lstStyle/>
                    <a:p>
                      <a:pPr algn="ctr" fontAlgn="ctr"/>
                      <a:r>
                        <a:rPr lang="en-GB" sz="800" u="none" strike="noStrike">
                          <a:effectLst/>
                        </a:rPr>
                        <a:t> £                                                     -   </a:t>
                      </a:r>
                      <a:endParaRPr lang="en-GB" sz="800" b="0" i="1" u="none"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a:txBody>
                    <a:bodyPr/>
                    <a:lstStyle/>
                    <a:p>
                      <a:pPr algn="ctr" fontAlgn="ctr"/>
                      <a:r>
                        <a:rPr lang="en-GB" sz="800" u="none" strike="noStrike">
                          <a:effectLst/>
                        </a:rPr>
                        <a:t> £                     -   </a:t>
                      </a:r>
                      <a:endParaRPr lang="en-GB" sz="800" b="0" i="1" u="none" strike="noStrike">
                        <a:solidFill>
                          <a:srgbClr val="000000"/>
                        </a:solidFill>
                        <a:effectLst/>
                        <a:latin typeface="Calibri" panose="020F0502020204030204" pitchFamily="34" charset="0"/>
                      </a:endParaRPr>
                    </a:p>
                  </a:txBody>
                  <a:tcPr marL="7325" marR="7325" marT="7325" marB="0" anchor="ctr"/>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569241576"/>
                  </a:ext>
                </a:extLst>
              </a:tr>
              <a:tr h="163046">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2063602816"/>
                  </a:ext>
                </a:extLst>
              </a:tr>
              <a:tr h="158312">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rowSpan="2" gridSpan="3">
                  <a:txBody>
                    <a:bodyPr/>
                    <a:lstStyle/>
                    <a:p>
                      <a:pPr algn="ctr" fontAlgn="ctr"/>
                      <a:r>
                        <a:rPr lang="en-GB" sz="800" u="sng" strike="noStrike">
                          <a:effectLst/>
                        </a:rPr>
                        <a:t>DI Conference Fees</a:t>
                      </a:r>
                      <a:endParaRPr lang="en-GB" sz="800" b="1" i="0" u="sng"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hMerge="1">
                  <a:txBody>
                    <a:bodyPr/>
                    <a:lstStyle/>
                    <a:p>
                      <a:endParaRPr lang="en-GB"/>
                    </a:p>
                  </a:txBody>
                  <a:tcPr/>
                </a:tc>
                <a:tc rowSpan="2" gridSpan="2">
                  <a:txBody>
                    <a:bodyPr/>
                    <a:lstStyle/>
                    <a:p>
                      <a:pPr algn="ctr" fontAlgn="ctr"/>
                      <a:r>
                        <a:rPr lang="en-GB" sz="800" u="none" strike="noStrike">
                          <a:effectLst/>
                        </a:rPr>
                        <a:t> </a:t>
                      </a:r>
                      <a:endParaRPr lang="en-GB" sz="800" b="0" i="1" u="none"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a:txBody>
                    <a:bodyPr/>
                    <a:lstStyle/>
                    <a:p>
                      <a:pPr algn="ctr" fontAlgn="ctr"/>
                      <a:r>
                        <a:rPr lang="en-GB" sz="800" u="none" strike="noStrike">
                          <a:effectLst/>
                        </a:rPr>
                        <a:t> £                                  -   </a:t>
                      </a:r>
                      <a:endParaRPr lang="en-GB" sz="800" b="0" i="1" u="none" strike="noStrike">
                        <a:solidFill>
                          <a:srgbClr val="000000"/>
                        </a:solidFill>
                        <a:effectLst/>
                        <a:latin typeface="Calibri" panose="020F0502020204030204" pitchFamily="34" charset="0"/>
                      </a:endParaRPr>
                    </a:p>
                  </a:txBody>
                  <a:tcPr marL="7325" marR="7325" marT="7325" marB="0" anchor="ctr"/>
                </a:tc>
                <a:tc rowSpan="2" gridSpan="2">
                  <a:txBody>
                    <a:bodyPr/>
                    <a:lstStyle/>
                    <a:p>
                      <a:pPr algn="ctr" fontAlgn="ctr"/>
                      <a:r>
                        <a:rPr lang="en-GB" sz="800" u="none" strike="noStrike">
                          <a:effectLst/>
                        </a:rPr>
                        <a:t> £                                                     -   </a:t>
                      </a:r>
                      <a:endParaRPr lang="en-GB" sz="800" b="0" i="1" u="none"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a:txBody>
                    <a:bodyPr/>
                    <a:lstStyle/>
                    <a:p>
                      <a:pPr algn="ctr" fontAlgn="ctr"/>
                      <a:r>
                        <a:rPr lang="en-GB" sz="800" u="none" strike="noStrike">
                          <a:effectLst/>
                        </a:rPr>
                        <a:t> £                     -   </a:t>
                      </a:r>
                      <a:endParaRPr lang="en-GB" sz="800" b="0" i="1" u="none" strike="noStrike">
                        <a:solidFill>
                          <a:srgbClr val="000000"/>
                        </a:solidFill>
                        <a:effectLst/>
                        <a:latin typeface="Calibri" panose="020F0502020204030204" pitchFamily="34" charset="0"/>
                      </a:endParaRPr>
                    </a:p>
                  </a:txBody>
                  <a:tcPr marL="7325" marR="7325" marT="7325" marB="0" anchor="ctr"/>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2076310659"/>
                  </a:ext>
                </a:extLst>
              </a:tr>
              <a:tr h="163046">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a:txBody>
                    <a:bodyPr/>
                    <a:lstStyle/>
                    <a:p>
                      <a:pPr algn="ctr" fontAlgn="b"/>
                      <a:r>
                        <a:rPr lang="en-GB" sz="800" u="none" strike="noStrike" dirty="0">
                          <a:effectLst/>
                        </a:rPr>
                        <a:t> </a:t>
                      </a:r>
                      <a:endParaRPr lang="en-GB" sz="800" b="0" i="0" u="none" strike="noStrike" dirty="0">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4048739319"/>
                  </a:ext>
                </a:extLst>
              </a:tr>
              <a:tr h="158312">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rowSpan="2" gridSpan="3">
                  <a:txBody>
                    <a:bodyPr/>
                    <a:lstStyle/>
                    <a:p>
                      <a:pPr algn="ctr" fontAlgn="ctr"/>
                      <a:r>
                        <a:rPr lang="en-GB" sz="800" u="sng" strike="noStrike">
                          <a:effectLst/>
                        </a:rPr>
                        <a:t>DA - Investigators</a:t>
                      </a:r>
                      <a:endParaRPr lang="en-GB" sz="800" b="1" i="0" u="sng" strike="noStrike">
                        <a:solidFill>
                          <a:srgbClr val="FF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hMerge="1">
                  <a:txBody>
                    <a:bodyPr/>
                    <a:lstStyle/>
                    <a:p>
                      <a:endParaRPr lang="en-GB"/>
                    </a:p>
                  </a:txBody>
                  <a:tcPr/>
                </a:tc>
                <a:tc rowSpan="2" gridSpan="2">
                  <a:txBody>
                    <a:bodyPr/>
                    <a:lstStyle/>
                    <a:p>
                      <a:pPr algn="ctr" fontAlgn="ctr"/>
                      <a:r>
                        <a:rPr lang="en-GB" sz="800" u="none" strike="noStrike">
                          <a:effectLst/>
                        </a:rPr>
                        <a:t> </a:t>
                      </a:r>
                      <a:endParaRPr lang="en-GB" sz="800" b="0" i="1" u="none"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a:txBody>
                    <a:bodyPr/>
                    <a:lstStyle/>
                    <a:p>
                      <a:pPr algn="ctr" fontAlgn="ctr"/>
                      <a:r>
                        <a:rPr lang="en-GB" sz="800" u="none" strike="noStrike">
                          <a:effectLst/>
                        </a:rPr>
                        <a:t> £                                  -   </a:t>
                      </a:r>
                      <a:endParaRPr lang="en-GB" sz="800" b="0" i="1" u="none" strike="noStrike">
                        <a:solidFill>
                          <a:srgbClr val="000000"/>
                        </a:solidFill>
                        <a:effectLst/>
                        <a:latin typeface="Calibri" panose="020F0502020204030204" pitchFamily="34" charset="0"/>
                      </a:endParaRPr>
                    </a:p>
                  </a:txBody>
                  <a:tcPr marL="7325" marR="7325" marT="7325" marB="0" anchor="ctr"/>
                </a:tc>
                <a:tc rowSpan="2" gridSpan="2">
                  <a:txBody>
                    <a:bodyPr/>
                    <a:lstStyle/>
                    <a:p>
                      <a:pPr algn="ctr" fontAlgn="ctr"/>
                      <a:r>
                        <a:rPr lang="en-GB" sz="800" u="none" strike="noStrike">
                          <a:effectLst/>
                        </a:rPr>
                        <a:t> £                                                     -   </a:t>
                      </a:r>
                      <a:endParaRPr lang="en-GB" sz="800" b="0" i="1" u="none"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a:txBody>
                    <a:bodyPr/>
                    <a:lstStyle/>
                    <a:p>
                      <a:pPr algn="ctr" fontAlgn="ctr"/>
                      <a:r>
                        <a:rPr lang="en-GB" sz="800" u="none" strike="noStrike">
                          <a:effectLst/>
                        </a:rPr>
                        <a:t> £                     -   </a:t>
                      </a:r>
                      <a:endParaRPr lang="en-GB" sz="800" b="0" i="1" u="none" strike="noStrike">
                        <a:solidFill>
                          <a:srgbClr val="000000"/>
                        </a:solidFill>
                        <a:effectLst/>
                        <a:latin typeface="Calibri" panose="020F0502020204030204" pitchFamily="34" charset="0"/>
                      </a:endParaRPr>
                    </a:p>
                  </a:txBody>
                  <a:tcPr marL="7325" marR="7325" marT="7325" marB="0" anchor="ctr"/>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3821128629"/>
                  </a:ext>
                </a:extLst>
              </a:tr>
              <a:tr h="163046">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1470648695"/>
                  </a:ext>
                </a:extLst>
              </a:tr>
              <a:tr h="158312">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rowSpan="2" gridSpan="3">
                  <a:txBody>
                    <a:bodyPr/>
                    <a:lstStyle/>
                    <a:p>
                      <a:pPr algn="ctr" fontAlgn="ctr"/>
                      <a:r>
                        <a:rPr lang="en-GB" sz="800" u="sng" strike="noStrike">
                          <a:effectLst/>
                        </a:rPr>
                        <a:t>DA - Estates</a:t>
                      </a:r>
                      <a:endParaRPr lang="en-GB" sz="800" b="1" i="0" u="sng" strike="noStrike">
                        <a:solidFill>
                          <a:srgbClr val="FF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hMerge="1">
                  <a:txBody>
                    <a:bodyPr/>
                    <a:lstStyle/>
                    <a:p>
                      <a:endParaRPr lang="en-GB"/>
                    </a:p>
                  </a:txBody>
                  <a:tcPr/>
                </a:tc>
                <a:tc rowSpan="2" gridSpan="2">
                  <a:txBody>
                    <a:bodyPr/>
                    <a:lstStyle/>
                    <a:p>
                      <a:pPr algn="ctr" fontAlgn="ctr"/>
                      <a:r>
                        <a:rPr lang="en-GB" sz="800" u="none" strike="noStrike">
                          <a:effectLst/>
                        </a:rPr>
                        <a:t> </a:t>
                      </a:r>
                      <a:endParaRPr lang="en-GB" sz="800" b="0" i="1" u="none"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a:txBody>
                    <a:bodyPr/>
                    <a:lstStyle/>
                    <a:p>
                      <a:pPr algn="ctr" fontAlgn="ctr"/>
                      <a:r>
                        <a:rPr lang="en-GB" sz="800" u="none" strike="noStrike">
                          <a:effectLst/>
                        </a:rPr>
                        <a:t> £                                  -   </a:t>
                      </a:r>
                      <a:endParaRPr lang="en-GB" sz="800" b="0" i="1" u="none" strike="noStrike">
                        <a:solidFill>
                          <a:srgbClr val="000000"/>
                        </a:solidFill>
                        <a:effectLst/>
                        <a:latin typeface="Calibri" panose="020F0502020204030204" pitchFamily="34" charset="0"/>
                      </a:endParaRPr>
                    </a:p>
                  </a:txBody>
                  <a:tcPr marL="7325" marR="7325" marT="7325" marB="0" anchor="ctr"/>
                </a:tc>
                <a:tc rowSpan="2" gridSpan="2">
                  <a:txBody>
                    <a:bodyPr/>
                    <a:lstStyle/>
                    <a:p>
                      <a:pPr algn="ctr" fontAlgn="ctr"/>
                      <a:r>
                        <a:rPr lang="en-GB" sz="800" u="none" strike="noStrike">
                          <a:effectLst/>
                        </a:rPr>
                        <a:t> £                                                     -   </a:t>
                      </a:r>
                      <a:endParaRPr lang="en-GB" sz="800" b="0" i="1" u="none"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a:txBody>
                    <a:bodyPr/>
                    <a:lstStyle/>
                    <a:p>
                      <a:pPr algn="ctr" fontAlgn="ctr"/>
                      <a:r>
                        <a:rPr lang="en-GB" sz="800" u="none" strike="noStrike">
                          <a:effectLst/>
                        </a:rPr>
                        <a:t> £                     -   </a:t>
                      </a:r>
                      <a:endParaRPr lang="en-GB" sz="800" b="0" i="1" u="none" strike="noStrike">
                        <a:solidFill>
                          <a:srgbClr val="000000"/>
                        </a:solidFill>
                        <a:effectLst/>
                        <a:latin typeface="Calibri" panose="020F0502020204030204" pitchFamily="34" charset="0"/>
                      </a:endParaRPr>
                    </a:p>
                  </a:txBody>
                  <a:tcPr marL="7325" marR="7325" marT="7325" marB="0" anchor="ctr"/>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767730307"/>
                  </a:ext>
                </a:extLst>
              </a:tr>
              <a:tr h="163046">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954362890"/>
                  </a:ext>
                </a:extLst>
              </a:tr>
              <a:tr h="158312">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rowSpan="2" gridSpan="3">
                  <a:txBody>
                    <a:bodyPr/>
                    <a:lstStyle/>
                    <a:p>
                      <a:pPr algn="ctr" fontAlgn="ctr"/>
                      <a:r>
                        <a:rPr lang="en-GB" sz="800" u="sng" strike="noStrike">
                          <a:effectLst/>
                        </a:rPr>
                        <a:t>DA - Other</a:t>
                      </a:r>
                      <a:endParaRPr lang="en-GB" sz="800" b="1" i="0" u="sng" strike="noStrike">
                        <a:solidFill>
                          <a:srgbClr val="FF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hMerge="1">
                  <a:txBody>
                    <a:bodyPr/>
                    <a:lstStyle/>
                    <a:p>
                      <a:endParaRPr lang="en-GB"/>
                    </a:p>
                  </a:txBody>
                  <a:tcPr/>
                </a:tc>
                <a:tc rowSpan="2" gridSpan="2">
                  <a:txBody>
                    <a:bodyPr/>
                    <a:lstStyle/>
                    <a:p>
                      <a:pPr algn="ctr" fontAlgn="ctr"/>
                      <a:r>
                        <a:rPr lang="en-GB" sz="800" u="none" strike="noStrike">
                          <a:effectLst/>
                        </a:rPr>
                        <a:t> </a:t>
                      </a:r>
                      <a:endParaRPr lang="en-GB" sz="800" b="0" i="1" u="none"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a:txBody>
                    <a:bodyPr/>
                    <a:lstStyle/>
                    <a:p>
                      <a:pPr algn="ctr" fontAlgn="ctr"/>
                      <a:r>
                        <a:rPr lang="en-GB" sz="800" u="none" strike="noStrike">
                          <a:effectLst/>
                        </a:rPr>
                        <a:t> </a:t>
                      </a:r>
                      <a:endParaRPr lang="en-GB" sz="800" b="0" i="1" u="none" strike="noStrike">
                        <a:solidFill>
                          <a:srgbClr val="000000"/>
                        </a:solidFill>
                        <a:effectLst/>
                        <a:latin typeface="Calibri" panose="020F0502020204030204" pitchFamily="34" charset="0"/>
                      </a:endParaRPr>
                    </a:p>
                  </a:txBody>
                  <a:tcPr marL="7325" marR="7325" marT="7325" marB="0" anchor="ctr"/>
                </a:tc>
                <a:tc rowSpan="2" gridSpan="2">
                  <a:txBody>
                    <a:bodyPr/>
                    <a:lstStyle/>
                    <a:p>
                      <a:pPr algn="ctr" fontAlgn="ctr"/>
                      <a:r>
                        <a:rPr lang="en-GB" sz="800" u="none" strike="noStrike">
                          <a:effectLst/>
                        </a:rPr>
                        <a:t> </a:t>
                      </a:r>
                      <a:endParaRPr lang="en-GB" sz="800" b="0" i="1" u="none"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a:txBody>
                    <a:bodyPr/>
                    <a:lstStyle/>
                    <a:p>
                      <a:pPr algn="ctr" fontAlgn="ctr"/>
                      <a:r>
                        <a:rPr lang="en-GB" sz="800" u="none" strike="noStrike">
                          <a:effectLst/>
                        </a:rPr>
                        <a:t> </a:t>
                      </a:r>
                      <a:endParaRPr lang="en-GB" sz="800" b="0" i="1" u="none" strike="noStrike">
                        <a:solidFill>
                          <a:srgbClr val="000000"/>
                        </a:solidFill>
                        <a:effectLst/>
                        <a:latin typeface="Calibri" panose="020F0502020204030204" pitchFamily="34" charset="0"/>
                      </a:endParaRPr>
                    </a:p>
                  </a:txBody>
                  <a:tcPr marL="7325" marR="7325" marT="7325" marB="0" anchor="ctr"/>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2084303018"/>
                  </a:ext>
                </a:extLst>
              </a:tr>
              <a:tr h="163046">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264813704"/>
                  </a:ext>
                </a:extLst>
              </a:tr>
              <a:tr h="158312">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rowSpan="2" gridSpan="3">
                  <a:txBody>
                    <a:bodyPr/>
                    <a:lstStyle/>
                    <a:p>
                      <a:pPr algn="ctr" fontAlgn="ctr"/>
                      <a:r>
                        <a:rPr lang="en-GB" sz="800" u="sng" strike="noStrike">
                          <a:effectLst/>
                        </a:rPr>
                        <a:t>Indirect Costs</a:t>
                      </a:r>
                      <a:endParaRPr lang="en-GB" sz="800" b="1" i="0" u="sng" strike="noStrike">
                        <a:solidFill>
                          <a:srgbClr val="FF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hMerge="1">
                  <a:txBody>
                    <a:bodyPr/>
                    <a:lstStyle/>
                    <a:p>
                      <a:endParaRPr lang="en-GB"/>
                    </a:p>
                  </a:txBody>
                  <a:tcPr/>
                </a:tc>
                <a:tc rowSpan="2" gridSpan="2">
                  <a:txBody>
                    <a:bodyPr/>
                    <a:lstStyle/>
                    <a:p>
                      <a:pPr algn="ctr" fontAlgn="ctr"/>
                      <a:r>
                        <a:rPr lang="en-GB" sz="800" u="none" strike="noStrike">
                          <a:effectLst/>
                        </a:rPr>
                        <a:t> </a:t>
                      </a:r>
                      <a:endParaRPr lang="en-GB" sz="800" b="0" i="1" u="none"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a:txBody>
                    <a:bodyPr/>
                    <a:lstStyle/>
                    <a:p>
                      <a:pPr algn="ctr" fontAlgn="ctr"/>
                      <a:r>
                        <a:rPr lang="en-GB" sz="800" u="none" strike="noStrike">
                          <a:effectLst/>
                        </a:rPr>
                        <a:t> £                                  -   </a:t>
                      </a:r>
                      <a:endParaRPr lang="en-GB" sz="800" b="0" i="1" u="none" strike="noStrike">
                        <a:solidFill>
                          <a:srgbClr val="000000"/>
                        </a:solidFill>
                        <a:effectLst/>
                        <a:latin typeface="Calibri" panose="020F0502020204030204" pitchFamily="34" charset="0"/>
                      </a:endParaRPr>
                    </a:p>
                  </a:txBody>
                  <a:tcPr marL="7325" marR="7325" marT="7325" marB="0" anchor="ctr"/>
                </a:tc>
                <a:tc rowSpan="2" gridSpan="2">
                  <a:txBody>
                    <a:bodyPr/>
                    <a:lstStyle/>
                    <a:p>
                      <a:pPr algn="ctr" fontAlgn="ctr"/>
                      <a:r>
                        <a:rPr lang="en-GB" sz="800" u="none" strike="noStrike">
                          <a:effectLst/>
                        </a:rPr>
                        <a:t> £                                                     -   </a:t>
                      </a:r>
                      <a:endParaRPr lang="en-GB" sz="800" b="0" i="1" u="none"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a:txBody>
                    <a:bodyPr/>
                    <a:lstStyle/>
                    <a:p>
                      <a:pPr algn="ctr" fontAlgn="ctr"/>
                      <a:r>
                        <a:rPr lang="en-GB" sz="800" u="none" strike="noStrike">
                          <a:effectLst/>
                        </a:rPr>
                        <a:t> £                     -   </a:t>
                      </a:r>
                      <a:endParaRPr lang="en-GB" sz="800" b="0" i="1" u="none" strike="noStrike">
                        <a:solidFill>
                          <a:srgbClr val="000000"/>
                        </a:solidFill>
                        <a:effectLst/>
                        <a:latin typeface="Calibri" panose="020F0502020204030204" pitchFamily="34" charset="0"/>
                      </a:endParaRPr>
                    </a:p>
                  </a:txBody>
                  <a:tcPr marL="7325" marR="7325" marT="7325" marB="0" anchor="ctr"/>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1883969951"/>
                  </a:ext>
                </a:extLst>
              </a:tr>
              <a:tr h="163046">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4207918589"/>
                  </a:ext>
                </a:extLst>
              </a:tr>
              <a:tr h="158312">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rowSpan="2" gridSpan="3">
                  <a:txBody>
                    <a:bodyPr/>
                    <a:lstStyle/>
                    <a:p>
                      <a:pPr algn="ctr" fontAlgn="ctr"/>
                      <a:r>
                        <a:rPr lang="en-GB" sz="1200" u="none" strike="noStrike">
                          <a:effectLst/>
                        </a:rPr>
                        <a:t> </a:t>
                      </a:r>
                      <a:endParaRPr lang="en-GB" sz="1200" b="1" i="0" u="none"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hMerge="1">
                  <a:txBody>
                    <a:bodyPr/>
                    <a:lstStyle/>
                    <a:p>
                      <a:endParaRPr lang="en-GB"/>
                    </a:p>
                  </a:txBody>
                  <a:tcPr/>
                </a:tc>
                <a:tc rowSpan="2" gridSpan="2">
                  <a:txBody>
                    <a:bodyPr/>
                    <a:lstStyle/>
                    <a:p>
                      <a:pPr algn="ctr" fontAlgn="ctr"/>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a:txBody>
                    <a:bodyPr/>
                    <a:lstStyle/>
                    <a:p>
                      <a:pPr algn="ctr" fontAlgn="ctr"/>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ctr"/>
                </a:tc>
                <a:tc rowSpan="2" gridSpan="2">
                  <a:txBody>
                    <a:bodyPr/>
                    <a:lstStyle/>
                    <a:p>
                      <a:pPr algn="ctr" fontAlgn="ctr"/>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a:txBody>
                    <a:bodyPr/>
                    <a:lstStyle/>
                    <a:p>
                      <a:pPr algn="ctr" fontAlgn="ctr"/>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ctr"/>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3571170322"/>
                  </a:ext>
                </a:extLst>
              </a:tr>
              <a:tr h="163046">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1655846683"/>
                  </a:ext>
                </a:extLst>
              </a:tr>
              <a:tr h="158312">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rowSpan="2" gridSpan="3">
                  <a:txBody>
                    <a:bodyPr/>
                    <a:lstStyle/>
                    <a:p>
                      <a:pPr algn="ctr" fontAlgn="ctr"/>
                      <a:r>
                        <a:rPr lang="en-GB" sz="800" u="none" strike="noStrike">
                          <a:effectLst/>
                        </a:rPr>
                        <a:t> </a:t>
                      </a:r>
                      <a:endParaRPr lang="en-GB" sz="800" b="0" i="0" u="none" strike="noStrike">
                        <a:solidFill>
                          <a:srgbClr val="FF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hMerge="1">
                  <a:txBody>
                    <a:bodyPr/>
                    <a:lstStyle/>
                    <a:p>
                      <a:endParaRPr lang="en-GB"/>
                    </a:p>
                  </a:txBody>
                  <a:tcPr/>
                </a:tc>
                <a:tc>
                  <a:txBody>
                    <a:bodyPr/>
                    <a:lstStyle/>
                    <a:p>
                      <a:pPr algn="ctr" fontAlgn="ctr"/>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ctr"/>
                </a:tc>
                <a:tc>
                  <a:txBody>
                    <a:bodyPr/>
                    <a:lstStyle/>
                    <a:p>
                      <a:pPr algn="ctr" fontAlgn="ctr"/>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ctr"/>
                </a:tc>
                <a:tc>
                  <a:txBody>
                    <a:bodyPr/>
                    <a:lstStyle/>
                    <a:p>
                      <a:pPr algn="ctr" fontAlgn="ctr"/>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ctr"/>
                </a:tc>
                <a:tc>
                  <a:txBody>
                    <a:bodyPr/>
                    <a:lstStyle/>
                    <a:p>
                      <a:pPr algn="ctr" fontAlgn="ctr"/>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ctr"/>
                </a:tc>
                <a:tc>
                  <a:txBody>
                    <a:bodyPr/>
                    <a:lstStyle/>
                    <a:p>
                      <a:pPr algn="ctr" fontAlgn="ctr"/>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ctr"/>
                </a:tc>
                <a:tc>
                  <a:txBody>
                    <a:bodyPr/>
                    <a:lstStyle/>
                    <a:p>
                      <a:pPr algn="ctr" fontAlgn="ctr"/>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ctr"/>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1797863306"/>
                  </a:ext>
                </a:extLst>
              </a:tr>
              <a:tr h="163046">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ctr" fontAlgn="ctr"/>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ctr"/>
                </a:tc>
                <a:tc>
                  <a:txBody>
                    <a:bodyPr/>
                    <a:lstStyle/>
                    <a:p>
                      <a:pPr algn="ctr" fontAlgn="ctr"/>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ctr"/>
                </a:tc>
                <a:tc>
                  <a:txBody>
                    <a:bodyPr/>
                    <a:lstStyle/>
                    <a:p>
                      <a:pPr algn="ctr" fontAlgn="ctr"/>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ctr"/>
                </a:tc>
                <a:tc>
                  <a:txBody>
                    <a:bodyPr/>
                    <a:lstStyle/>
                    <a:p>
                      <a:pPr algn="ctr" fontAlgn="ctr"/>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ctr"/>
                </a:tc>
                <a:tc>
                  <a:txBody>
                    <a:bodyPr/>
                    <a:lstStyle/>
                    <a:p>
                      <a:pPr algn="ctr" fontAlgn="ctr"/>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ctr"/>
                </a:tc>
                <a:tc>
                  <a:txBody>
                    <a:bodyPr/>
                    <a:lstStyle/>
                    <a:p>
                      <a:pPr algn="ctr" fontAlgn="ctr"/>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ctr"/>
                </a:tc>
                <a:tc>
                  <a:txBody>
                    <a:bodyPr/>
                    <a:lstStyle/>
                    <a:p>
                      <a:pPr algn="ct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extLst>
                  <a:ext uri="{0D108BD9-81ED-4DB2-BD59-A6C34878D82A}">
                    <a16:rowId xmlns:a16="http://schemas.microsoft.com/office/drawing/2014/main" val="2723965749"/>
                  </a:ext>
                </a:extLst>
              </a:tr>
              <a:tr h="158312">
                <a:tc>
                  <a:txBody>
                    <a:bodyPr/>
                    <a:lstStyle/>
                    <a:p>
                      <a:pPr algn="r" fontAlgn="b"/>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b"/>
                </a:tc>
                <a:tc rowSpan="2" gridSpan="3">
                  <a:txBody>
                    <a:bodyPr/>
                    <a:lstStyle/>
                    <a:p>
                      <a:pPr algn="ctr" fontAlgn="ctr"/>
                      <a:r>
                        <a:rPr lang="en-GB" sz="1200" u="none" strike="noStrike">
                          <a:effectLst/>
                        </a:rPr>
                        <a:t>TOTAL</a:t>
                      </a:r>
                      <a:endParaRPr lang="en-GB" sz="1200" b="1" i="0" u="none"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hMerge="1">
                  <a:txBody>
                    <a:bodyPr/>
                    <a:lstStyle/>
                    <a:p>
                      <a:endParaRPr lang="en-GB"/>
                    </a:p>
                  </a:txBody>
                  <a:tcPr/>
                </a:tc>
                <a:tc rowSpan="2" gridSpan="2">
                  <a:txBody>
                    <a:bodyPr/>
                    <a:lstStyle/>
                    <a:p>
                      <a:pPr algn="ctr" fontAlgn="ctr"/>
                      <a:r>
                        <a:rPr lang="en-GB" sz="800" u="none" strike="noStrike" dirty="0">
                          <a:effectLst/>
                        </a:rPr>
                        <a:t> £                                                   -   </a:t>
                      </a:r>
                      <a:endParaRPr lang="en-GB" sz="800" b="0" i="0" u="none" strike="noStrike" dirty="0">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a:txBody>
                    <a:bodyPr/>
                    <a:lstStyle/>
                    <a:p>
                      <a:pPr algn="ctr" fontAlgn="ctr"/>
                      <a:r>
                        <a:rPr lang="en-GB" sz="800" u="none" strike="noStrike">
                          <a:effectLst/>
                        </a:rPr>
                        <a:t> £                                   -   </a:t>
                      </a:r>
                      <a:endParaRPr lang="en-GB" sz="800" b="0" i="0" u="none" strike="noStrike">
                        <a:solidFill>
                          <a:srgbClr val="000000"/>
                        </a:solidFill>
                        <a:effectLst/>
                        <a:latin typeface="Calibri" panose="020F0502020204030204" pitchFamily="34" charset="0"/>
                      </a:endParaRPr>
                    </a:p>
                  </a:txBody>
                  <a:tcPr marL="7325" marR="7325" marT="7325" marB="0" anchor="ctr"/>
                </a:tc>
                <a:tc rowSpan="2" gridSpan="2">
                  <a:txBody>
                    <a:bodyPr/>
                    <a:lstStyle/>
                    <a:p>
                      <a:pPr algn="ctr" fontAlgn="ctr"/>
                      <a:r>
                        <a:rPr lang="en-GB" sz="800" u="none" strike="noStrike">
                          <a:effectLst/>
                        </a:rPr>
                        <a:t> £                                                     -   </a:t>
                      </a:r>
                      <a:endParaRPr lang="en-GB" sz="800" b="0" i="0" u="none" strike="noStrike">
                        <a:solidFill>
                          <a:srgbClr val="000000"/>
                        </a:solidFill>
                        <a:effectLst/>
                        <a:latin typeface="Calibri" panose="020F0502020204030204" pitchFamily="34" charset="0"/>
                      </a:endParaRPr>
                    </a:p>
                  </a:txBody>
                  <a:tcPr marL="7325" marR="7325" marT="7325" marB="0" anchor="ctr"/>
                </a:tc>
                <a:tc rowSpan="2" hMerge="1">
                  <a:txBody>
                    <a:bodyPr/>
                    <a:lstStyle/>
                    <a:p>
                      <a:endParaRPr lang="en-GB"/>
                    </a:p>
                  </a:txBody>
                  <a:tcPr/>
                </a:tc>
                <a:tc rowSpan="2">
                  <a:txBody>
                    <a:bodyPr/>
                    <a:lstStyle/>
                    <a:p>
                      <a:pPr algn="ctr" fontAlgn="ctr"/>
                      <a:r>
                        <a:rPr lang="en-GB" sz="800" u="none" strike="noStrike">
                          <a:effectLst/>
                        </a:rPr>
                        <a:t> £                      -   </a:t>
                      </a:r>
                      <a:endParaRPr lang="en-GB" sz="800" b="0" i="0" u="none" strike="noStrike">
                        <a:solidFill>
                          <a:srgbClr val="000000"/>
                        </a:solidFill>
                        <a:effectLst/>
                        <a:latin typeface="Calibri" panose="020F0502020204030204" pitchFamily="34" charset="0"/>
                      </a:endParaRPr>
                    </a:p>
                  </a:txBody>
                  <a:tcPr marL="7325" marR="7325" marT="7325" marB="0" anchor="ctr"/>
                </a:tc>
                <a:tc rowSpan="2">
                  <a:txBody>
                    <a:bodyPr/>
                    <a:lstStyle/>
                    <a:p>
                      <a:pPr algn="ctr" fontAlgn="ctr"/>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7325" marR="7325" marT="7325" marB="0" anchor="ctr"/>
                </a:tc>
                <a:extLst>
                  <a:ext uri="{0D108BD9-81ED-4DB2-BD59-A6C34878D82A}">
                    <a16:rowId xmlns:a16="http://schemas.microsoft.com/office/drawing/2014/main" val="781563805"/>
                  </a:ext>
                </a:extLst>
              </a:tr>
              <a:tr h="163046">
                <a:tc>
                  <a:txBody>
                    <a:bodyPr/>
                    <a:lstStyle/>
                    <a:p>
                      <a:pPr algn="r" fontAlgn="b"/>
                      <a:r>
                        <a:rPr lang="en-GB" sz="800" u="none" strike="noStrike" dirty="0">
                          <a:effectLst/>
                        </a:rPr>
                        <a:t> </a:t>
                      </a:r>
                      <a:endParaRPr lang="en-GB" sz="800" b="0" i="0" u="none" strike="noStrike" dirty="0">
                        <a:solidFill>
                          <a:srgbClr val="000000"/>
                        </a:solidFill>
                        <a:effectLst/>
                        <a:latin typeface="Calibri" panose="020F0502020204030204" pitchFamily="34" charset="0"/>
                      </a:endParaRPr>
                    </a:p>
                  </a:txBody>
                  <a:tcPr marL="7325" marR="7325" marT="7325" marB="0" anchor="b"/>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585604613"/>
                  </a:ext>
                </a:extLst>
              </a:tr>
            </a:tbl>
          </a:graphicData>
        </a:graphic>
      </p:graphicFrame>
      <p:sp>
        <p:nvSpPr>
          <p:cNvPr id="7" name="TextBox 6"/>
          <p:cNvSpPr txBox="1"/>
          <p:nvPr/>
        </p:nvSpPr>
        <p:spPr>
          <a:xfrm>
            <a:off x="457201" y="1231947"/>
            <a:ext cx="11277597" cy="584775"/>
          </a:xfrm>
          <a:prstGeom prst="rect">
            <a:avLst/>
          </a:prstGeom>
          <a:noFill/>
        </p:spPr>
        <p:txBody>
          <a:bodyPr wrap="square" rtlCol="0">
            <a:spAutoFit/>
          </a:bodyPr>
          <a:lstStyle/>
          <a:p>
            <a:pPr algn="ctr"/>
            <a:r>
              <a:rPr lang="en-GB" sz="3200" b="1" dirty="0"/>
              <a:t>ACCURATE FORECASTING FIGURES</a:t>
            </a:r>
          </a:p>
        </p:txBody>
      </p:sp>
    </p:spTree>
    <p:extLst>
      <p:ext uri="{BB962C8B-B14F-4D97-AF65-F5344CB8AC3E}">
        <p14:creationId xmlns:p14="http://schemas.microsoft.com/office/powerpoint/2010/main" val="1290159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070" y="2211012"/>
            <a:ext cx="10515600" cy="747341"/>
          </a:xfrm>
        </p:spPr>
        <p:txBody>
          <a:bodyPr/>
          <a:lstStyle/>
          <a:p>
            <a:pPr algn="ctr"/>
            <a:r>
              <a:rPr lang="en-GB" b="1" dirty="0">
                <a:latin typeface="+mn-lt"/>
              </a:rPr>
              <a:t>TIME SHEETS</a:t>
            </a:r>
          </a:p>
        </p:txBody>
      </p:sp>
      <p:sp>
        <p:nvSpPr>
          <p:cNvPr id="3" name="Content Placeholder 2"/>
          <p:cNvSpPr>
            <a:spLocks noGrp="1"/>
          </p:cNvSpPr>
          <p:nvPr>
            <p:ph idx="1"/>
          </p:nvPr>
        </p:nvSpPr>
        <p:spPr>
          <a:xfrm>
            <a:off x="744070" y="3213847"/>
            <a:ext cx="10515600" cy="2963115"/>
          </a:xfrm>
        </p:spPr>
        <p:txBody>
          <a:bodyPr>
            <a:normAutofit/>
          </a:bodyPr>
          <a:lstStyle/>
          <a:p>
            <a:r>
              <a:rPr lang="en-GB" sz="3200" dirty="0"/>
              <a:t>Hours per day/week/month on this project</a:t>
            </a:r>
          </a:p>
          <a:p>
            <a:r>
              <a:rPr lang="en-GB" sz="3200" dirty="0"/>
              <a:t>Hours per day/week/month on other things</a:t>
            </a:r>
          </a:p>
          <a:p>
            <a:r>
              <a:rPr lang="en-GB" sz="3200" dirty="0"/>
              <a:t>Annual leave</a:t>
            </a:r>
          </a:p>
          <a:p>
            <a:r>
              <a:rPr lang="en-GB" sz="3200" dirty="0"/>
              <a:t>Sickness and other absences</a:t>
            </a:r>
          </a:p>
        </p:txBody>
      </p:sp>
    </p:spTree>
    <p:extLst>
      <p:ext uri="{BB962C8B-B14F-4D97-AF65-F5344CB8AC3E}">
        <p14:creationId xmlns:p14="http://schemas.microsoft.com/office/powerpoint/2010/main" val="2555382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2500</Words>
  <Application>Microsoft Office PowerPoint</Application>
  <PresentationFormat>Widescreen</PresentationFormat>
  <Paragraphs>891</Paragraphs>
  <Slides>35</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PowerPoint Presentation</vt:lpstr>
      <vt:lpstr>PowerPoint Presentation</vt:lpstr>
      <vt:lpstr>Who are NIHR?</vt:lpstr>
      <vt:lpstr>ODA FUNDING – WHAT IS THIS?</vt:lpstr>
      <vt:lpstr>Research Management</vt:lpstr>
      <vt:lpstr>COMPLIANCE AND REPORTING IN THE UK</vt:lpstr>
      <vt:lpstr>PowerPoint Presentation</vt:lpstr>
      <vt:lpstr>PowerPoint Presentation</vt:lpstr>
      <vt:lpstr>TIME SHEETS</vt:lpstr>
      <vt:lpstr>PowerPoint Presentation</vt:lpstr>
      <vt:lpstr>Travel (Newcastle Guidelines)</vt:lpstr>
      <vt:lpstr>RECEIPTS</vt:lpstr>
      <vt:lpstr>PowerPoint Presentation</vt:lpstr>
      <vt:lpstr>AUDIT</vt:lpstr>
      <vt:lpstr>DISCLAIMER STATEMENT FOR OUTPUTS</vt:lpstr>
      <vt:lpstr>GFGP ACCREDITATION</vt:lpstr>
      <vt:lpstr>WHAT IS GFGP?</vt:lpstr>
      <vt:lpstr>WHAT HAPPENS TO THE DATA?</vt:lpstr>
      <vt:lpstr>3 LEVELS</vt:lpstr>
      <vt:lpstr>https://www.globalgrantcommunity.org/login</vt:lpstr>
      <vt:lpstr>PowerPoint Presentation</vt:lpstr>
      <vt:lpstr>PowerPoint Presentation</vt:lpstr>
      <vt:lpstr>PowerPoint Presentation</vt:lpstr>
      <vt:lpstr>PowerPoint Presentation</vt:lpstr>
      <vt:lpstr>FINANCE – BRONZE EXAMPLE</vt:lpstr>
      <vt:lpstr>PowerPoint Presentation</vt:lpstr>
      <vt:lpstr>SILVER EXAMPLE</vt:lpstr>
      <vt:lpstr>GOLD EXAMPLE</vt:lpstr>
      <vt:lpstr>HOW LONG WILL IT TAKE TO COMPLETE?</vt:lpstr>
      <vt:lpstr>                  AIM</vt:lpstr>
      <vt:lpstr>FURTHER FUNDING AND COSTING OF GRANT APPLICATIONS</vt:lpstr>
      <vt:lpstr>PowerPoint Presentation</vt:lpstr>
      <vt:lpstr>TIPS FOR SUCCESSFUL APPLICATIONS</vt:lpstr>
      <vt:lpstr>What to Avoid</vt:lpstr>
      <vt:lpstr>END OF WORKSHOP</vt:lpstr>
    </vt:vector>
  </TitlesOfParts>
  <Company>Newcastle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Lisle</dc:creator>
  <cp:lastModifiedBy>Terry Lisle</cp:lastModifiedBy>
  <cp:revision>50</cp:revision>
  <dcterms:created xsi:type="dcterms:W3CDTF">2019-08-15T12:59:47Z</dcterms:created>
  <dcterms:modified xsi:type="dcterms:W3CDTF">2019-11-04T16:19:41Z</dcterms:modified>
</cp:coreProperties>
</file>